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4"/>
  </p:notesMasterIdLst>
  <p:sldIdLst>
    <p:sldId id="329" r:id="rId2"/>
    <p:sldId id="331" r:id="rId3"/>
    <p:sldId id="332" r:id="rId4"/>
    <p:sldId id="340" r:id="rId5"/>
    <p:sldId id="341" r:id="rId6"/>
    <p:sldId id="342" r:id="rId7"/>
    <p:sldId id="343" r:id="rId8"/>
    <p:sldId id="344" r:id="rId9"/>
    <p:sldId id="345" r:id="rId10"/>
    <p:sldId id="330" r:id="rId11"/>
    <p:sldId id="327" r:id="rId12"/>
    <p:sldId id="328" r:id="rId13"/>
    <p:sldId id="326" r:id="rId14"/>
    <p:sldId id="317" r:id="rId15"/>
    <p:sldId id="322" r:id="rId16"/>
    <p:sldId id="318" r:id="rId17"/>
    <p:sldId id="324" r:id="rId18"/>
    <p:sldId id="319" r:id="rId19"/>
    <p:sldId id="323" r:id="rId20"/>
    <p:sldId id="325" r:id="rId21"/>
    <p:sldId id="320" r:id="rId22"/>
    <p:sldId id="32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191009" id="{6851B733-C06E-4DCE-AF36-DCBAB52D9E41}">
          <p14:sldIdLst>
            <p14:sldId id="329"/>
            <p14:sldId id="331"/>
            <p14:sldId id="332"/>
            <p14:sldId id="340"/>
            <p14:sldId id="341"/>
            <p14:sldId id="342"/>
            <p14:sldId id="343"/>
            <p14:sldId id="344"/>
            <p14:sldId id="345"/>
            <p14:sldId id="330"/>
          </p14:sldIdLst>
        </p14:section>
        <p14:section name="구버젼" id="{CC67683C-0AB2-4022-BC62-E42932DA2F5B}">
          <p14:sldIdLst>
            <p14:sldId id="327"/>
            <p14:sldId id="328"/>
            <p14:sldId id="326"/>
            <p14:sldId id="317"/>
            <p14:sldId id="322"/>
            <p14:sldId id="318"/>
            <p14:sldId id="324"/>
            <p14:sldId id="319"/>
            <p14:sldId id="323"/>
            <p14:sldId id="325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D69"/>
    <a:srgbClr val="007BFF"/>
    <a:srgbClr val="C0C0C0"/>
    <a:srgbClr val="FF3300"/>
    <a:srgbClr val="313540"/>
    <a:srgbClr val="2B1E36"/>
    <a:srgbClr val="DBC9B9"/>
    <a:srgbClr val="43CBD7"/>
    <a:srgbClr val="DCE0E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3" autoAdjust="0"/>
    <p:restoredTop sz="89655" autoAdjust="0"/>
  </p:normalViewPr>
  <p:slideViewPr>
    <p:cSldViewPr snapToGrid="0" snapToObjects="1">
      <p:cViewPr>
        <p:scale>
          <a:sx n="66" d="100"/>
          <a:sy n="66" d="100"/>
        </p:scale>
        <p:origin x="810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82FE-8FA1-40C0-977A-3109C45A69D2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75A37-DB78-4531-8593-F872AE146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휴일을 맞이해 이불 안에서 골똘히 여겨보니 막내인 것이 어찌 이리 </a:t>
            </a:r>
            <a:r>
              <a:rPr lang="ko-KR" altLang="en-US" dirty="0" err="1"/>
              <a:t>꽤씸치</a:t>
            </a:r>
            <a:r>
              <a:rPr lang="ko-KR" altLang="en-US" dirty="0"/>
              <a:t> 아니할 수가 있겠나</a:t>
            </a:r>
            <a:r>
              <a:rPr lang="en-US" altLang="ko-KR" dirty="0"/>
              <a:t>- </a:t>
            </a:r>
            <a:r>
              <a:rPr lang="ko-KR" altLang="en-US" dirty="0" err="1"/>
              <a:t>루미큐브</a:t>
            </a:r>
            <a:r>
              <a:rPr lang="ko-KR" altLang="en-US" dirty="0"/>
              <a:t> 유진이를 일찍이 끌어 내리어 내 </a:t>
            </a:r>
            <a:r>
              <a:rPr lang="ko-KR" altLang="en-US" dirty="0" err="1"/>
              <a:t>멘탈에</a:t>
            </a:r>
            <a:r>
              <a:rPr lang="ko-KR" altLang="en-US" dirty="0"/>
              <a:t> 화를 면하는 것이 좋을 듯 싶어 내 이리들 불러모았네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어서나서</a:t>
            </a:r>
            <a:r>
              <a:rPr lang="ko-KR" altLang="en-US" dirty="0"/>
              <a:t> 어플을 </a:t>
            </a:r>
            <a:r>
              <a:rPr lang="ko-KR" altLang="en-US" dirty="0" err="1"/>
              <a:t>선사하오니</a:t>
            </a:r>
            <a:r>
              <a:rPr lang="ko-KR" altLang="en-US" dirty="0"/>
              <a:t> 개의치 마시고</a:t>
            </a:r>
            <a:r>
              <a:rPr lang="en-US" altLang="ko-KR" dirty="0"/>
              <a:t>- </a:t>
            </a:r>
            <a:r>
              <a:rPr lang="ko-KR" altLang="en-US" dirty="0"/>
              <a:t>설치하여 아침저녁으로 단련하고 혼백으로 </a:t>
            </a:r>
            <a:r>
              <a:rPr lang="ko-KR" altLang="en-US" dirty="0" err="1"/>
              <a:t>일심하여</a:t>
            </a:r>
            <a:r>
              <a:rPr lang="ko-KR" altLang="en-US" dirty="0"/>
              <a:t> 후일을 </a:t>
            </a:r>
            <a:r>
              <a:rPr lang="ko-KR" altLang="en-US" dirty="0" err="1"/>
              <a:t>도모하세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75A37-DB78-4531-8593-F872AE1462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17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4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1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0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2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0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1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6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7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dmdsite/dmdsite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mdsite/dmdsite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dmdsite/dmdsit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6.jpeg"/><Relationship Id="rId3" Type="http://schemas.openxmlformats.org/officeDocument/2006/relationships/image" Target="../media/image6.jpeg"/><Relationship Id="rId21" Type="http://schemas.openxmlformats.org/officeDocument/2006/relationships/image" Target="../media/image23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5" Type="http://schemas.microsoft.com/office/2007/relationships/hdphoto" Target="../media/hdphoto2.wdp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249AC-02D0-4F87-B8DA-47FB5EB7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627" y="-2945495"/>
            <a:ext cx="14259254" cy="8013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F52330-2FE6-4860-ABEC-17D672228814}"/>
              </a:ext>
            </a:extLst>
          </p:cNvPr>
          <p:cNvSpPr>
            <a:spLocks/>
          </p:cNvSpPr>
          <p:nvPr/>
        </p:nvSpPr>
        <p:spPr>
          <a:xfrm>
            <a:off x="-4491264" y="6698482"/>
            <a:ext cx="1705429" cy="1340947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algn="ctr" defTabSz="914423" eaLnBrk="0">
              <a:lnSpc>
                <a:spcPct val="150000"/>
              </a:lnSpc>
            </a:pPr>
            <a:r>
              <a:rPr lang="ko-KR" altLang="en-US" sz="6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응</a:t>
            </a:r>
            <a:endParaRPr lang="ko-KR" altLang="en-US" sz="1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18B4A8-CF4F-478E-AEB6-9F5818DF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l="19669" t="18895" r="18336" b="22069"/>
          <a:stretch/>
        </p:blipFill>
        <p:spPr>
          <a:xfrm>
            <a:off x="14801651" y="-2021963"/>
            <a:ext cx="1841500" cy="207911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128693-4413-4194-91F2-BE8AA98DAF9A}"/>
              </a:ext>
            </a:extLst>
          </p:cNvPr>
          <p:cNvGrpSpPr/>
          <p:nvPr/>
        </p:nvGrpSpPr>
        <p:grpSpPr>
          <a:xfrm>
            <a:off x="-5048250" y="5959255"/>
            <a:ext cx="2819400" cy="2819400"/>
            <a:chOff x="4216400" y="552039"/>
            <a:chExt cx="2819400" cy="28194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0F5EE2-EAE4-4901-A7CA-3B7BBC334420}"/>
                </a:ext>
              </a:extLst>
            </p:cNvPr>
            <p:cNvSpPr/>
            <p:nvPr/>
          </p:nvSpPr>
          <p:spPr>
            <a:xfrm>
              <a:off x="4413250" y="748889"/>
              <a:ext cx="2425700" cy="24257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EE87D50-28CD-4B4F-AD4D-D823F779EC51}"/>
                </a:ext>
              </a:extLst>
            </p:cNvPr>
            <p:cNvSpPr/>
            <p:nvPr/>
          </p:nvSpPr>
          <p:spPr>
            <a:xfrm>
              <a:off x="4216400" y="552039"/>
              <a:ext cx="2819400" cy="28194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59489-E8C5-4617-AC69-27CF140D0237}"/>
              </a:ext>
            </a:extLst>
          </p:cNvPr>
          <p:cNvSpPr>
            <a:spLocks/>
          </p:cNvSpPr>
          <p:nvPr/>
        </p:nvSpPr>
        <p:spPr>
          <a:xfrm>
            <a:off x="13372584" y="4743536"/>
            <a:ext cx="469963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rgbClr val="0563C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https://github.com/dmdsite/dmdsite</a:t>
            </a:r>
            <a:endParaRPr lang="ko-KR" altLang="en-US" sz="1600" dirty="0">
              <a:solidFill>
                <a:srgbClr val="0563C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78C238-3799-4FDD-A6AF-03A75C3309E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9388" y="3174589"/>
            <a:ext cx="1841152" cy="20789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588FC4-2E50-4BCB-BD5F-6223BA70A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735708" y="0"/>
            <a:ext cx="5060119" cy="462116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6897C5-3B9C-4B8E-8609-E57759A019BC}"/>
              </a:ext>
            </a:extLst>
          </p:cNvPr>
          <p:cNvGrpSpPr/>
          <p:nvPr/>
        </p:nvGrpSpPr>
        <p:grpSpPr>
          <a:xfrm>
            <a:off x="3806368" y="5506557"/>
            <a:ext cx="898607" cy="898607"/>
            <a:chOff x="5559931" y="4325096"/>
            <a:chExt cx="898607" cy="89860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F259962-CE45-4A73-8134-0C9816BF113F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974A119-A882-4E4C-A9A1-A5B57C0B10DA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22B7262-6457-4065-AF0B-7AAAB6E6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CABBC1-8D3D-42B4-89A6-0D7A61E4F840}"/>
              </a:ext>
            </a:extLst>
          </p:cNvPr>
          <p:cNvSpPr>
            <a:spLocks/>
          </p:cNvSpPr>
          <p:nvPr/>
        </p:nvSpPr>
        <p:spPr>
          <a:xfrm>
            <a:off x="4950229" y="5348000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97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36C804-409C-4EA6-B838-FE68DDF9E6B3}"/>
              </a:ext>
            </a:extLst>
          </p:cNvPr>
          <p:cNvSpPr>
            <a:spLocks/>
          </p:cNvSpPr>
          <p:nvPr/>
        </p:nvSpPr>
        <p:spPr>
          <a:xfrm>
            <a:off x="3932005" y="5733056"/>
            <a:ext cx="4327991" cy="198564"/>
          </a:xfrm>
          <a:prstGeom prst="rect">
            <a:avLst/>
          </a:prstGeom>
          <a:solidFill>
            <a:srgbClr val="433D6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1" rIns="91440" bIns="45721" numCol="1" anchor="ctr">
            <a:noAutofit/>
          </a:bodyPr>
          <a:lstStyle/>
          <a:p>
            <a:pPr algn="ctr" defTabSz="914423" eaLnBrk="0"/>
            <a:r>
              <a:rPr sz="1400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Q &amp; A</a:t>
            </a:r>
            <a:endParaRPr lang="ko-KR" altLang="en-US" sz="1400" dirty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68AE77-3902-49B7-84A7-1E323C9BD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5" t="28626" r="33631" b="8241"/>
          <a:stretch/>
        </p:blipFill>
        <p:spPr>
          <a:xfrm>
            <a:off x="4376685" y="961214"/>
            <a:ext cx="3438630" cy="3368032"/>
          </a:xfrm>
          <a:prstGeom prst="ellipse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9DBC1B6C-1AEC-4380-B5AC-F7C1329E6848}"/>
              </a:ext>
            </a:extLst>
          </p:cNvPr>
          <p:cNvGrpSpPr/>
          <p:nvPr/>
        </p:nvGrpSpPr>
        <p:grpSpPr>
          <a:xfrm>
            <a:off x="4001244" y="4860237"/>
            <a:ext cx="4189512" cy="830999"/>
            <a:chOff x="4132619" y="4860237"/>
            <a:chExt cx="4189512" cy="83099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C88BF9-F310-4351-95E9-9A645E33B9D4}"/>
                </a:ext>
              </a:extLst>
            </p:cNvPr>
            <p:cNvGrpSpPr/>
            <p:nvPr/>
          </p:nvGrpSpPr>
          <p:grpSpPr>
            <a:xfrm>
              <a:off x="4132619" y="4895746"/>
              <a:ext cx="759980" cy="759980"/>
              <a:chOff x="3869870" y="4675894"/>
              <a:chExt cx="898607" cy="898607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6BF2B58-197B-462C-B5AF-0137C7E86CA5}"/>
                  </a:ext>
                </a:extLst>
              </p:cNvPr>
              <p:cNvSpPr/>
              <p:nvPr/>
            </p:nvSpPr>
            <p:spPr>
              <a:xfrm>
                <a:off x="3908829" y="4714853"/>
                <a:ext cx="820688" cy="820688"/>
              </a:xfrm>
              <a:prstGeom prst="ellipse">
                <a:avLst/>
              </a:prstGeom>
              <a:noFill/>
              <a:ln w="1905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0BEF7C0-2285-4D01-B332-CD167CA48EA0}"/>
                  </a:ext>
                </a:extLst>
              </p:cNvPr>
              <p:cNvSpPr/>
              <p:nvPr/>
            </p:nvSpPr>
            <p:spPr>
              <a:xfrm>
                <a:off x="3869870" y="4675894"/>
                <a:ext cx="898607" cy="898607"/>
              </a:xfrm>
              <a:prstGeom prst="ellipse">
                <a:avLst/>
              </a:prstGeom>
              <a:noFill/>
              <a:ln w="1905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39DB833-4933-40E8-B656-A57E212E9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8496" y="4774399"/>
                <a:ext cx="621354" cy="701597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B6DEC0C-6230-429C-AC3D-D71621E57FF7}"/>
                </a:ext>
              </a:extLst>
            </p:cNvPr>
            <p:cNvSpPr>
              <a:spLocks/>
            </p:cNvSpPr>
            <p:nvPr/>
          </p:nvSpPr>
          <p:spPr>
            <a:xfrm>
              <a:off x="5013731" y="4860237"/>
              <a:ext cx="3308400" cy="830999"/>
            </a:xfrm>
            <a:prstGeom prst="rect">
              <a:avLst/>
            </a:prstGeom>
          </p:spPr>
          <p:txBody>
            <a:bodyPr vert="horz" wrap="square" lIns="91440" tIns="45721" rIns="91440" bIns="45721" numCol="1" anchor="t">
              <a:spAutoFit/>
            </a:bodyPr>
            <a:lstStyle/>
            <a:p>
              <a:pPr defTabSz="914423" eaLnBrk="0"/>
              <a:r>
                <a:rPr lang="en-US" altLang="ko-KR" sz="2000" b="1" dirty="0">
                  <a:solidFill>
                    <a:srgbClr val="C0C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DMD site 6.0</a:t>
              </a:r>
            </a:p>
            <a:p>
              <a:pPr defTabSz="914423" eaLnBrk="0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32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Blockchain and </a:t>
              </a:r>
              <a:r>
                <a:rPr lang="en-US" altLang="ko-KR" sz="1400" b="1" dirty="0" err="1">
                  <a:ln>
                    <a:solidFill>
                      <a:schemeClr val="bg1">
                        <a:lumMod val="50000"/>
                        <a:alpha val="32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Dapp</a:t>
              </a:r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32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Educational Sites</a:t>
              </a:r>
            </a:p>
            <a:p>
              <a:pPr defTabSz="914423" eaLnBrk="0"/>
              <a:r>
                <a:rPr sz="1400" dirty="0">
                  <a:ln>
                    <a:solidFill>
                      <a:srgbClr val="433D69"/>
                    </a:solidFill>
                  </a:ln>
                  <a:solidFill>
                    <a:srgbClr val="433D6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https://github.com/dmdsite/dmdsite</a:t>
              </a:r>
              <a:endParaRPr lang="ko-KR" altLang="en-US" sz="1400" dirty="0">
                <a:ln>
                  <a:solidFill>
                    <a:srgbClr val="433D69"/>
                  </a:solidFill>
                </a:ln>
                <a:solidFill>
                  <a:srgbClr val="433D6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C0928B-3341-4D9C-B8AA-427E766DB261}"/>
              </a:ext>
            </a:extLst>
          </p:cNvPr>
          <p:cNvSpPr>
            <a:spLocks/>
          </p:cNvSpPr>
          <p:nvPr/>
        </p:nvSpPr>
        <p:spPr>
          <a:xfrm>
            <a:off x="13372584" y="4743536"/>
            <a:ext cx="469963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rgbClr val="0563C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https://github.com/dmdsite/dmdsite</a:t>
            </a:r>
            <a:endParaRPr lang="ko-KR" altLang="en-US" sz="1600" dirty="0">
              <a:solidFill>
                <a:srgbClr val="0563C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22AC5F-0DFE-4242-8450-5870E04F8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11" y="-548403"/>
            <a:ext cx="1841152" cy="20789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31A533F-BB3E-483F-B15E-A73FA66E7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3307" y="1530513"/>
            <a:ext cx="2164013" cy="24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84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호치에 대한 이미지 검색결과">
            <a:extLst>
              <a:ext uri="{FF2B5EF4-FFF2-40B4-BE49-F238E27FC236}">
                <a16:creationId xmlns:a16="http://schemas.microsoft.com/office/drawing/2014/main" id="{F3F7DDF1-8B1B-4656-9135-FA883BF630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7101"/>
            <a:ext cx="3810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09E5E-FA32-40A2-A7F0-CC45070E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866775"/>
            <a:ext cx="4095750" cy="5124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E98B1B-7BA9-44BF-A72F-416B6CE7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658" y="258699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2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037B73A-7AF4-4D88-A4D4-896A7532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6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1916ED-EAFA-41A3-B294-3D65689A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39" y="2356103"/>
            <a:ext cx="1556169" cy="1556169"/>
          </a:xfrm>
          <a:prstGeom prst="rect">
            <a:avLst/>
          </a:prstGeom>
        </p:spPr>
      </p:pic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37CCB0BB-DA2C-45DB-896C-B2431905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8500" r="92000">
                        <a14:foregroundMark x1="8500" y1="25750" x2="9250" y2="35750"/>
                        <a14:foregroundMark x1="92000" y1="28500" x2="92000" y2="33500"/>
                        <a14:foregroundMark x1="25000" y1="37750" x2="28750" y2="45000"/>
                        <a14:foregroundMark x1="21250" y1="34750" x2="26000" y2="47000"/>
                        <a14:foregroundMark x1="26000" y1="47000" x2="26250" y2="47000"/>
                        <a14:foregroundMark x1="20250" y1="75250" x2="26250" y2="87250"/>
                        <a14:foregroundMark x1="26250" y1="87250" x2="52250" y2="90500"/>
                        <a14:foregroundMark x1="52250" y1="90500" x2="61000" y2="89750"/>
                        <a14:foregroundMark x1="62000" y1="91000" x2="70250" y2="8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08" y="217034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불닭볶음면에 대한 이미지 검색결과">
            <a:extLst>
              <a:ext uri="{FF2B5EF4-FFF2-40B4-BE49-F238E27FC236}">
                <a16:creationId xmlns:a16="http://schemas.microsoft.com/office/drawing/2014/main" id="{F9F2A8DA-FBC9-4F61-938F-22B9D32AD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7" b="96264" l="5055" r="94725">
                        <a14:foregroundMark x1="14286" y1="6593" x2="44396" y2="6593"/>
                        <a14:foregroundMark x1="44396" y1="6593" x2="58681" y2="5714"/>
                        <a14:foregroundMark x1="58681" y1="5714" x2="72967" y2="5714"/>
                        <a14:foregroundMark x1="72967" y1="5714" x2="85714" y2="10769"/>
                        <a14:foregroundMark x1="85714" y1="10769" x2="90989" y2="22857"/>
                        <a14:foregroundMark x1="90989" y1="22857" x2="76264" y2="33407"/>
                        <a14:foregroundMark x1="76264" y1="33407" x2="13846" y2="30989"/>
                        <a14:foregroundMark x1="13846" y1="30989" x2="6374" y2="20220"/>
                        <a14:foregroundMark x1="6374" y1="20220" x2="12308" y2="8132"/>
                        <a14:foregroundMark x1="12308" y1="8132" x2="13846" y2="6593"/>
                        <a14:foregroundMark x1="13187" y1="3516" x2="13187" y2="12527"/>
                        <a14:foregroundMark x1="64396" y1="3297" x2="64396" y2="3297"/>
                        <a14:foregroundMark x1="25714" y1="21538" x2="74725" y2="30110"/>
                        <a14:foregroundMark x1="74725" y1="30110" x2="80220" y2="42198"/>
                        <a14:foregroundMark x1="80220" y1="42198" x2="83297" y2="69451"/>
                        <a14:foregroundMark x1="83297" y1="69451" x2="23736" y2="85714"/>
                        <a14:foregroundMark x1="23736" y1="85714" x2="16044" y2="75165"/>
                        <a14:foregroundMark x1="16044" y1="75165" x2="10549" y2="35165"/>
                        <a14:foregroundMark x1="14505" y1="35824" x2="20440" y2="47692"/>
                        <a14:foregroundMark x1="20440" y1="47692" x2="20440" y2="49451"/>
                        <a14:foregroundMark x1="8791" y1="36044" x2="12088" y2="88571"/>
                        <a14:foregroundMark x1="12088" y1="88571" x2="81758" y2="92088"/>
                        <a14:foregroundMark x1="81758" y1="92088" x2="88132" y2="79121"/>
                        <a14:foregroundMark x1="88132" y1="79121" x2="84835" y2="29231"/>
                        <a14:foregroundMark x1="91429" y1="27912" x2="92088" y2="53187"/>
                        <a14:foregroundMark x1="92088" y1="53187" x2="89011" y2="78242"/>
                        <a14:foregroundMark x1="89011" y1="78242" x2="91209" y2="84176"/>
                        <a14:foregroundMark x1="87033" y1="92088" x2="88132" y2="89231"/>
                        <a14:foregroundMark x1="92308" y1="89231" x2="81978" y2="96484"/>
                        <a14:foregroundMark x1="81978" y1="96484" x2="14505" y2="93626"/>
                        <a14:foregroundMark x1="14505" y1="93626" x2="7692" y2="82418"/>
                        <a14:foregroundMark x1="5055" y1="34725" x2="5934" y2="47912"/>
                        <a14:foregroundMark x1="52747" y1="22418" x2="72747" y2="26593"/>
                        <a14:foregroundMark x1="32308" y1="60440" x2="39560" y2="72308"/>
                        <a14:foregroundMark x1="39560" y1="72308" x2="60220" y2="82637"/>
                        <a14:foregroundMark x1="23736" y1="52967" x2="39780" y2="61978"/>
                        <a14:foregroundMark x1="39780" y1="61978" x2="58242" y2="58462"/>
                        <a14:foregroundMark x1="58242" y1="58462" x2="76484" y2="59780"/>
                        <a14:foregroundMark x1="16923" y1="68132" x2="25714" y2="78681"/>
                        <a14:foregroundMark x1="25714" y1="78681" x2="29011" y2="79560"/>
                        <a14:foregroundMark x1="18901" y1="47912" x2="62198" y2="56044"/>
                        <a14:foregroundMark x1="62198" y1="56044" x2="66593" y2="55824"/>
                        <a14:foregroundMark x1="22857" y1="68571" x2="76484" y2="59560"/>
                        <a14:foregroundMark x1="76484" y1="59560" x2="79341" y2="56044"/>
                        <a14:foregroundMark x1="15165" y1="51429" x2="63077" y2="54725"/>
                        <a14:foregroundMark x1="63077" y1="54725" x2="74066" y2="61099"/>
                        <a14:foregroundMark x1="74066" y1="61099" x2="86593" y2="85495"/>
                        <a14:foregroundMark x1="86593" y1="85495" x2="73407" y2="89670"/>
                        <a14:foregroundMark x1="73407" y1="89670" x2="25934" y2="89670"/>
                        <a14:foregroundMark x1="25934" y1="89670" x2="13187" y2="84176"/>
                        <a14:foregroundMark x1="13187" y1="84176" x2="8791" y2="78022"/>
                        <a14:foregroundMark x1="6374" y1="63956" x2="9011" y2="79780"/>
                        <a14:foregroundMark x1="77363" y1="24835" x2="63516" y2="26593"/>
                        <a14:foregroundMark x1="63516" y1="26593" x2="39121" y2="43297"/>
                        <a14:foregroundMark x1="39121" y1="43297" x2="32088" y2="54505"/>
                        <a14:foregroundMark x1="32088" y1="54505" x2="71209" y2="65495"/>
                        <a14:foregroundMark x1="71209" y1="65495" x2="60000" y2="59560"/>
                        <a14:foregroundMark x1="60000" y1="59560" x2="71648" y2="51209"/>
                        <a14:foregroundMark x1="71648" y1="51209" x2="58242" y2="55604"/>
                        <a14:foregroundMark x1="58242" y1="55604" x2="44396" y2="53187"/>
                        <a14:foregroundMark x1="44396" y1="53187" x2="32967" y2="47912"/>
                        <a14:foregroundMark x1="32967" y1="47912" x2="43297" y2="38462"/>
                        <a14:foregroundMark x1="43297" y1="38462" x2="57582" y2="47473"/>
                        <a14:foregroundMark x1="57582" y1="47473" x2="74066" y2="44615"/>
                        <a14:foregroundMark x1="74066" y1="44615" x2="71648" y2="57802"/>
                        <a14:foregroundMark x1="71648" y1="57802" x2="50330" y2="74945"/>
                        <a14:foregroundMark x1="50330" y1="74945" x2="53187" y2="87253"/>
                        <a14:foregroundMark x1="53187" y1="87253" x2="39780" y2="89890"/>
                        <a14:foregroundMark x1="39780" y1="89890" x2="27912" y2="96264"/>
                        <a14:foregroundMark x1="27912" y1="96264" x2="15604" y2="95165"/>
                        <a14:foregroundMark x1="63516" y1="98901" x2="89011" y2="95604"/>
                        <a14:foregroundMark x1="89011" y1="95604" x2="94725" y2="84176"/>
                        <a14:foregroundMark x1="94725" y1="84176" x2="93407" y2="52747"/>
                        <a14:foregroundMark x1="92088" y1="38681" x2="93626" y2="53187"/>
                        <a14:foregroundMark x1="84835" y1="54066" x2="58681" y2="53407"/>
                        <a14:foregroundMark x1="58681" y1="53407" x2="24835" y2="63297"/>
                        <a14:foregroundMark x1="24835" y1="63297" x2="14286" y2="75824"/>
                        <a14:foregroundMark x1="14286" y1="75824" x2="9011" y2="89670"/>
                        <a14:foregroundMark x1="9011" y1="89670" x2="60000" y2="58681"/>
                        <a14:foregroundMark x1="60000" y1="58681" x2="44176" y2="52527"/>
                        <a14:foregroundMark x1="44176" y1="52527" x2="36044" y2="41758"/>
                        <a14:foregroundMark x1="36044" y1="41758" x2="29890" y2="56484"/>
                        <a14:foregroundMark x1="29890" y1="56484" x2="20000" y2="48571"/>
                        <a14:foregroundMark x1="20000" y1="48571" x2="7912" y2="44835"/>
                        <a14:foregroundMark x1="7912" y1="44835" x2="6154" y2="30989"/>
                        <a14:foregroundMark x1="6154" y1="30989" x2="63077" y2="19341"/>
                        <a14:foregroundMark x1="63077" y1="19341" x2="50769" y2="24615"/>
                        <a14:foregroundMark x1="50769" y1="24615" x2="43516" y2="25275"/>
                        <a14:foregroundMark x1="56484" y1="42198" x2="54945" y2="63516"/>
                        <a14:foregroundMark x1="41978" y1="49451" x2="56264" y2="52088"/>
                        <a14:foregroundMark x1="56264" y1="52088" x2="26154" y2="54725"/>
                        <a14:foregroundMark x1="26154" y1="54725" x2="26154" y2="68571"/>
                        <a14:foregroundMark x1="26154" y1="68571" x2="17363" y2="78022"/>
                        <a14:foregroundMark x1="17363" y1="78022" x2="14725" y2="79560"/>
                        <a14:foregroundMark x1="34505" y1="71648" x2="18022" y2="58022"/>
                        <a14:foregroundMark x1="18022" y1="58022" x2="13187" y2="51209"/>
                        <a14:foregroundMark x1="93846" y1="41099" x2="91209" y2="44615"/>
                        <a14:foregroundMark x1="6154" y1="32308" x2="6374" y2="45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85" y="116433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8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671197" y="641350"/>
            <a:ext cx="4699634" cy="4047072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80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8000" b="1" i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401" b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801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       - </a:t>
            </a:r>
            <a:r>
              <a:rPr sz="1801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어서와</a:t>
            </a:r>
            <a:r>
              <a:rPr sz="1801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801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블록체인은</a:t>
            </a:r>
            <a:r>
              <a:rPr sz="1801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801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처음이지</a:t>
            </a:r>
            <a:r>
              <a:rPr sz="1801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?</a:t>
            </a:r>
            <a:endParaRPr lang="ko-KR" altLang="en-US" sz="1801" b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2201" b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801" dirty="0">
                <a:solidFill>
                  <a:srgbClr val="0563C1"/>
                </a:solidFill>
                <a:latin typeface="Calibri" charset="0"/>
                <a:ea typeface="Arial" charset="0"/>
                <a:hlinkClick r:id="rId2"/>
              </a:rPr>
              <a:t>https://github.com/dmdsite/dmdsite</a:t>
            </a:r>
            <a:endParaRPr lang="ko-KR" altLang="en-US" sz="1801" dirty="0">
              <a:solidFill>
                <a:srgbClr val="0563C1"/>
              </a:solidFill>
              <a:latin typeface="Calibri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2201" b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529195" y="2221865"/>
            <a:ext cx="1584325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311640" y="2058671"/>
            <a:ext cx="554960" cy="294826"/>
          </a:xfrm>
          <a:prstGeom prst="rect">
            <a:avLst/>
          </a:prstGeom>
        </p:spPr>
        <p:txBody>
          <a:bodyPr vert="horz" wrap="non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00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NAME</a:t>
            </a:r>
            <a:endParaRPr lang="ko-KR" altLang="en-US" sz="100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29195" y="2903855"/>
            <a:ext cx="1584325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311641" y="2740661"/>
            <a:ext cx="184731" cy="294826"/>
          </a:xfrm>
          <a:prstGeom prst="rect">
            <a:avLst/>
          </a:prstGeom>
        </p:spPr>
        <p:txBody>
          <a:bodyPr vert="horz" wrap="non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endParaRPr lang="ko-KR" altLang="en-US" sz="100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29195" y="4311651"/>
            <a:ext cx="1584325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311640" y="4148457"/>
            <a:ext cx="699230" cy="294826"/>
          </a:xfrm>
          <a:prstGeom prst="rect">
            <a:avLst/>
          </a:prstGeom>
        </p:spPr>
        <p:txBody>
          <a:bodyPr vert="horz" wrap="non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00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Et cetera</a:t>
            </a:r>
            <a:endParaRPr lang="ko-KR" altLang="en-US" sz="100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20090" y="2383790"/>
            <a:ext cx="4105910" cy="77470"/>
            <a:chOff x="720090" y="2383790"/>
            <a:chExt cx="4105910" cy="77470"/>
          </a:xfrm>
        </p:grpSpPr>
        <p:sp>
          <p:nvSpPr>
            <p:cNvPr id="36" name="직사각형 35"/>
            <p:cNvSpPr>
              <a:spLocks/>
            </p:cNvSpPr>
            <p:nvPr/>
          </p:nvSpPr>
          <p:spPr>
            <a:xfrm>
              <a:off x="720090" y="2383790"/>
              <a:ext cx="2055495" cy="78105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  <p:sp>
          <p:nvSpPr>
            <p:cNvPr id="37" name="직사각형 36"/>
            <p:cNvSpPr>
              <a:spLocks/>
            </p:cNvSpPr>
            <p:nvPr/>
          </p:nvSpPr>
          <p:spPr>
            <a:xfrm>
              <a:off x="2771140" y="2383790"/>
              <a:ext cx="2055495" cy="78105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</p:grpSp>
      <p:pic>
        <p:nvPicPr>
          <p:cNvPr id="38" name="그림 37" descr="C:/Users/class3/AppData/Roaming/PolarisOffice/ETemp/904_12493760/fImage37342814710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5356" y="8891"/>
            <a:ext cx="6188075" cy="6859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56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20991" y="387985"/>
            <a:ext cx="4894580" cy="5586730"/>
          </a:xfrm>
          <a:prstGeom prst="rect">
            <a:avLst/>
          </a:prstGeom>
        </p:spPr>
        <p:txBody>
          <a:bodyPr vert="horz" wrap="square" lIns="91440" tIns="45721" rIns="91440" bIns="45721" numCol="1" rtlCol="0" anchor="t">
            <a:normAutofit/>
          </a:bodyPr>
          <a:lstStyle/>
          <a:p>
            <a:pPr marL="0" indent="0">
              <a:buNone/>
            </a:pPr>
            <a:r>
              <a:rPr sz="24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블록체인 교육용 사이트 </a:t>
            </a:r>
            <a:endParaRPr lang="ko-KR" altLang="en-US" sz="2400" b="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             dmdsite</a:t>
            </a:r>
            <a:endParaRPr lang="ko-KR" altLang="en-US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endParaRPr lang="ko-KR" altLang="en-US" sz="2400" b="1"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b="1">
                <a:latin typeface="맑은 고딕" charset="0"/>
                <a:ea typeface="맑은 고딕" charset="0"/>
              </a:rPr>
              <a:t>   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(web3)</a:t>
            </a:r>
            <a:endParaRPr lang="ko-KR" altLang="en-US" sz="2201"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endParaRPr lang="ko-KR" altLang="en-US" sz="2201"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>
                <a:latin typeface="맑은 고딕" charset="0"/>
                <a:ea typeface="맑은 고딕" charset="0"/>
              </a:rPr>
              <a:t>   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SIGN UP &amp; SIGN IN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-&gt; MongoDB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저장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DApp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체험하기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-&gt; Running DApp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Code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분석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457835" y="5080"/>
            <a:ext cx="4206875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180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33401" y="577850"/>
            <a:ext cx="1584325" cy="36830"/>
            <a:chOff x="533400" y="577850"/>
            <a:chExt cx="1584325" cy="36830"/>
          </a:xfrm>
        </p:grpSpPr>
        <p:sp>
          <p:nvSpPr>
            <p:cNvPr id="36" name="직사각형 35"/>
            <p:cNvSpPr>
              <a:spLocks/>
            </p:cNvSpPr>
            <p:nvPr/>
          </p:nvSpPr>
          <p:spPr>
            <a:xfrm>
              <a:off x="533400" y="577850"/>
              <a:ext cx="793750" cy="38100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  <p:sp>
          <p:nvSpPr>
            <p:cNvPr id="37" name="직사각형 36"/>
            <p:cNvSpPr>
              <a:spLocks/>
            </p:cNvSpPr>
            <p:nvPr/>
          </p:nvSpPr>
          <p:spPr>
            <a:xfrm>
              <a:off x="1325245" y="577850"/>
              <a:ext cx="793750" cy="38100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</p:grpSp>
      <p:pic>
        <p:nvPicPr>
          <p:cNvPr id="38" name="그림 37" descr="C:/Users/class3/AppData/Roaming/PolarisOffice/ETemp/904_12493760/fImage174603317432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6" y="1054101"/>
            <a:ext cx="7456805" cy="5045710"/>
          </a:xfrm>
          <a:prstGeom prst="rect">
            <a:avLst/>
          </a:prstGeom>
          <a:noFill/>
        </p:spPr>
      </p:pic>
      <p:cxnSp>
        <p:nvCxnSpPr>
          <p:cNvPr id="39" name="직선 연결선 38"/>
          <p:cNvCxnSpPr/>
          <p:nvPr/>
        </p:nvCxnSpPr>
        <p:spPr>
          <a:xfrm flipV="1">
            <a:off x="4232912" y="2893695"/>
            <a:ext cx="3947794" cy="239395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44105" y="1432561"/>
            <a:ext cx="763270" cy="523874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457835" y="5080"/>
            <a:ext cx="4206240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2400" b="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33401" y="577851"/>
            <a:ext cx="1583690" cy="36194"/>
            <a:chOff x="533400" y="577850"/>
            <a:chExt cx="1583690" cy="36195"/>
          </a:xfrm>
        </p:grpSpPr>
        <p:sp>
          <p:nvSpPr>
            <p:cNvPr id="33" name="직사각형 32"/>
            <p:cNvSpPr>
              <a:spLocks/>
            </p:cNvSpPr>
            <p:nvPr/>
          </p:nvSpPr>
          <p:spPr>
            <a:xfrm>
              <a:off x="533400" y="577850"/>
              <a:ext cx="793750" cy="38100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>
              <a:off x="1325245" y="577850"/>
              <a:ext cx="793750" cy="38100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</p:grpSp>
      <p:pic>
        <p:nvPicPr>
          <p:cNvPr id="36" name="그림 35" descr="C:/Users/class3/AppData/Roaming/PolarisOffice/ETemp/904_12493760/fImage22780017932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6" y="1034415"/>
            <a:ext cx="7538085" cy="4190366"/>
          </a:xfrm>
          <a:prstGeom prst="rect">
            <a:avLst/>
          </a:prstGeom>
          <a:noFill/>
        </p:spPr>
      </p:pic>
      <p:cxnSp>
        <p:nvCxnSpPr>
          <p:cNvPr id="22" name="직선 연결선 21"/>
          <p:cNvCxnSpPr/>
          <p:nvPr/>
        </p:nvCxnSpPr>
        <p:spPr>
          <a:xfrm flipV="1">
            <a:off x="5492116" y="1696721"/>
            <a:ext cx="2750820" cy="22415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429387" y="1884681"/>
            <a:ext cx="4420235" cy="375094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37"/>
          <p:cNvSpPr txBox="1">
            <a:spLocks noGrp="1"/>
          </p:cNvSpPr>
          <p:nvPr>
            <p:ph idx="2"/>
          </p:nvPr>
        </p:nvSpPr>
        <p:spPr>
          <a:xfrm>
            <a:off x="8340725" y="1450976"/>
            <a:ext cx="4894580" cy="389001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marL="0" indent="0">
              <a:buNone/>
            </a:pP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2201" b="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Eth_Address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ID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Password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Comfirm password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-&gt; MongoDB </a:t>
            </a: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저장</a:t>
            </a:r>
            <a:endParaRPr lang="ko-KR" altLang="en-US" sz="22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endParaRPr lang="ko-KR" altLang="en-US" sz="22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5920740" y="5469890"/>
            <a:ext cx="5948046" cy="180975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Address </a:t>
            </a: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 필요</a:t>
            </a:r>
            <a:endParaRPr lang="ko-KR" altLang="en-US" sz="2201" b="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사이트 이동시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 </a:t>
            </a: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 연동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콤보상자에 자동 입력</a:t>
            </a:r>
            <a:endParaRPr lang="ko-KR" altLang="en-US" sz="220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" name="그림 39" descr="C:/Users/class3/AppData/Roaming/PolarisOffice/ETemp/904_12493760/fImage347919684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55" y="5885815"/>
            <a:ext cx="3801110" cy="553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281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457835" y="5080"/>
            <a:ext cx="4206875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180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33401" y="577850"/>
            <a:ext cx="1584325" cy="36830"/>
            <a:chOff x="533400" y="577850"/>
            <a:chExt cx="1584325" cy="36830"/>
          </a:xfrm>
        </p:grpSpPr>
        <p:sp>
          <p:nvSpPr>
            <p:cNvPr id="33" name="직사각형 32"/>
            <p:cNvSpPr>
              <a:spLocks/>
            </p:cNvSpPr>
            <p:nvPr/>
          </p:nvSpPr>
          <p:spPr>
            <a:xfrm>
              <a:off x="533400" y="577850"/>
              <a:ext cx="793750" cy="38100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>
              <a:off x="1325245" y="577850"/>
              <a:ext cx="793750" cy="38100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latin typeface="Arial" charset="0"/>
                <a:ea typeface="Arial" charset="0"/>
              </a:endParaRPr>
            </a:p>
          </p:txBody>
        </p:sp>
      </p:grpSp>
      <p:sp>
        <p:nvSpPr>
          <p:cNvPr id="38" name="내용 개체 틀 37"/>
          <p:cNvSpPr txBox="1">
            <a:spLocks noGrp="1"/>
          </p:cNvSpPr>
          <p:nvPr>
            <p:ph idx="2"/>
          </p:nvPr>
        </p:nvSpPr>
        <p:spPr>
          <a:xfrm>
            <a:off x="8340725" y="1450976"/>
            <a:ext cx="4894580" cy="389001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marL="0" indent="0">
              <a:buNone/>
            </a:pPr>
            <a:r>
              <a:rPr sz="2201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Sign In</a:t>
            </a:r>
            <a:endParaRPr lang="ko-KR" altLang="en-US" sz="2201" b="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endParaRPr lang="ko-KR" altLang="en-US" sz="300" b="1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0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로그인 성공시 </a:t>
            </a:r>
            <a:endParaRPr lang="ko-KR" altLang="en-US" sz="20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0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‘Running DApp’ 화면으로 이동</a:t>
            </a:r>
            <a:endParaRPr lang="ko-KR" altLang="en-US" sz="20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38" descr="C:/Users/class3/AppData/Roaming/PolarisOffice/ETemp/904_12493760/fImage2124319742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1017905"/>
            <a:ext cx="7646670" cy="4331970"/>
          </a:xfrm>
          <a:prstGeom prst="rect">
            <a:avLst/>
          </a:prstGeom>
          <a:noFill/>
        </p:spPr>
      </p:pic>
      <p:cxnSp>
        <p:nvCxnSpPr>
          <p:cNvPr id="22" name="직선 연결선 21"/>
          <p:cNvCxnSpPr/>
          <p:nvPr/>
        </p:nvCxnSpPr>
        <p:spPr>
          <a:xfrm flipV="1">
            <a:off x="4652646" y="1705610"/>
            <a:ext cx="3590290" cy="2419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>
            <a:spLocks/>
          </p:cNvSpPr>
          <p:nvPr/>
        </p:nvSpPr>
        <p:spPr>
          <a:xfrm>
            <a:off x="8592187" y="2219960"/>
            <a:ext cx="2856865" cy="83132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Running DApp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&gt;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기초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DApp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실행해 보기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7" name="직사각형 86"/>
          <p:cNvSpPr>
            <a:spLocks/>
          </p:cNvSpPr>
          <p:nvPr/>
        </p:nvSpPr>
        <p:spPr>
          <a:xfrm>
            <a:off x="457835" y="5080"/>
            <a:ext cx="4206240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2400" b="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32766" y="578485"/>
            <a:ext cx="1584325" cy="36830"/>
            <a:chOff x="532765" y="578485"/>
            <a:chExt cx="1584325" cy="36830"/>
          </a:xfrm>
        </p:grpSpPr>
        <p:sp>
          <p:nvSpPr>
            <p:cNvPr id="89" name="직사각형 88"/>
            <p:cNvSpPr>
              <a:spLocks/>
            </p:cNvSpPr>
            <p:nvPr/>
          </p:nvSpPr>
          <p:spPr>
            <a:xfrm>
              <a:off x="532765" y="578485"/>
              <a:ext cx="793115" cy="37465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0" name="직사각형 89"/>
            <p:cNvSpPr>
              <a:spLocks/>
            </p:cNvSpPr>
            <p:nvPr/>
          </p:nvSpPr>
          <p:spPr>
            <a:xfrm>
              <a:off x="1324610" y="578485"/>
              <a:ext cx="793115" cy="37465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91" name="그림 90" descr="C:/Users/class3/AppData/Roaming/PolarisOffice/ETemp/904_12493760/fImage123876716510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025" y="971551"/>
            <a:ext cx="7226300" cy="5521326"/>
          </a:xfrm>
          <a:prstGeom prst="rect">
            <a:avLst/>
          </a:prstGeom>
          <a:noFill/>
        </p:spPr>
      </p:pic>
      <p:sp>
        <p:nvSpPr>
          <p:cNvPr id="92" name="직사각형 91"/>
          <p:cNvSpPr>
            <a:spLocks/>
          </p:cNvSpPr>
          <p:nvPr/>
        </p:nvSpPr>
        <p:spPr>
          <a:xfrm>
            <a:off x="8681720" y="4064001"/>
            <a:ext cx="2430780" cy="1200652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Code download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코드 다운로드 가능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코드 분석하기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322570" y="2419985"/>
            <a:ext cx="3054350" cy="9017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215379" y="4345941"/>
            <a:ext cx="2150110" cy="49466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6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>
            <a:spLocks/>
          </p:cNvSpPr>
          <p:nvPr/>
        </p:nvSpPr>
        <p:spPr>
          <a:xfrm>
            <a:off x="8484871" y="2479040"/>
            <a:ext cx="2999740" cy="83132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Sprite Purchase DApp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Truffle, React.js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7" name="직사각형 86"/>
          <p:cNvSpPr>
            <a:spLocks/>
          </p:cNvSpPr>
          <p:nvPr/>
        </p:nvSpPr>
        <p:spPr>
          <a:xfrm>
            <a:off x="457835" y="5080"/>
            <a:ext cx="4206875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180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32766" y="578485"/>
            <a:ext cx="1584960" cy="37465"/>
            <a:chOff x="532765" y="578485"/>
            <a:chExt cx="1584960" cy="37465"/>
          </a:xfrm>
        </p:grpSpPr>
        <p:sp>
          <p:nvSpPr>
            <p:cNvPr id="89" name="직사각형 88"/>
            <p:cNvSpPr>
              <a:spLocks/>
            </p:cNvSpPr>
            <p:nvPr/>
          </p:nvSpPr>
          <p:spPr>
            <a:xfrm>
              <a:off x="532765" y="578485"/>
              <a:ext cx="793750" cy="38100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0" name="직사각형 89"/>
            <p:cNvSpPr>
              <a:spLocks/>
            </p:cNvSpPr>
            <p:nvPr/>
          </p:nvSpPr>
          <p:spPr>
            <a:xfrm>
              <a:off x="1324610" y="578485"/>
              <a:ext cx="793750" cy="38100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92" name="직사각형 91"/>
          <p:cNvSpPr>
            <a:spLocks/>
          </p:cNvSpPr>
          <p:nvPr/>
        </p:nvSpPr>
        <p:spPr>
          <a:xfrm>
            <a:off x="8485506" y="4090671"/>
            <a:ext cx="2430780" cy="45673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Reset Button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94" name="그림 93" descr="C:/Users/class3/AppData/Roaming/PolarisOffice/ETemp/904_12493760/fImage21421419832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1" y="1099187"/>
            <a:ext cx="7519035" cy="4929505"/>
          </a:xfrm>
          <a:prstGeom prst="rect">
            <a:avLst/>
          </a:prstGeom>
          <a:noFill/>
        </p:spPr>
      </p:pic>
      <p:cxnSp>
        <p:nvCxnSpPr>
          <p:cNvPr id="93" name="직선 연결선 92"/>
          <p:cNvCxnSpPr/>
          <p:nvPr/>
        </p:nvCxnSpPr>
        <p:spPr>
          <a:xfrm flipV="1">
            <a:off x="4697096" y="2736850"/>
            <a:ext cx="3685540" cy="1701801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5986" y="4337051"/>
            <a:ext cx="3650615" cy="31623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219F9AA-B27F-49B2-9B7A-A86BB9A61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675492" y="1927848"/>
            <a:ext cx="1004910" cy="953044"/>
          </a:xfrm>
          <a:prstGeom prst="ellipse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389817-03AF-4E38-97EA-6B76CD84592F}"/>
              </a:ext>
            </a:extLst>
          </p:cNvPr>
          <p:cNvGrpSpPr/>
          <p:nvPr/>
        </p:nvGrpSpPr>
        <p:grpSpPr>
          <a:xfrm>
            <a:off x="5829439" y="1213602"/>
            <a:ext cx="1016000" cy="983691"/>
            <a:chOff x="4427358" y="1213602"/>
            <a:chExt cx="1016000" cy="9836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5B4683-5543-46EE-A6A1-B540D132B2BC}"/>
                </a:ext>
              </a:extLst>
            </p:cNvPr>
            <p:cNvSpPr/>
            <p:nvPr/>
          </p:nvSpPr>
          <p:spPr>
            <a:xfrm>
              <a:off x="4427358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전상욱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2F2C619-F567-40D3-9EC0-E98BBDB91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06" t="25860" r="32360" b="38906"/>
            <a:stretch/>
          </p:blipFill>
          <p:spPr bwMode="auto">
            <a:xfrm>
              <a:off x="4576482" y="1213602"/>
              <a:ext cx="712169" cy="72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359536-4654-4FC7-829C-294CF2E3600F}"/>
              </a:ext>
            </a:extLst>
          </p:cNvPr>
          <p:cNvGrpSpPr/>
          <p:nvPr/>
        </p:nvGrpSpPr>
        <p:grpSpPr>
          <a:xfrm>
            <a:off x="7400949" y="1213602"/>
            <a:ext cx="1016000" cy="983691"/>
            <a:chOff x="5604079" y="1213602"/>
            <a:chExt cx="1016000" cy="98369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B5E1CE-9B14-4756-BFD5-3E17B13C46CB}"/>
                </a:ext>
              </a:extLst>
            </p:cNvPr>
            <p:cNvSpPr/>
            <p:nvPr/>
          </p:nvSpPr>
          <p:spPr>
            <a:xfrm>
              <a:off x="5604079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이동욱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793F3C7-F2F2-4E6E-9741-BF1075F31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824" t="17692" r="15232" b="30433"/>
            <a:stretch/>
          </p:blipFill>
          <p:spPr>
            <a:xfrm>
              <a:off x="5738544" y="1213602"/>
              <a:ext cx="728848" cy="720000"/>
            </a:xfrm>
            <a:prstGeom prst="ellipse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915978-40FA-43E9-BCD4-52B1215A4118}"/>
              </a:ext>
            </a:extLst>
          </p:cNvPr>
          <p:cNvGrpSpPr/>
          <p:nvPr/>
        </p:nvGrpSpPr>
        <p:grpSpPr>
          <a:xfrm>
            <a:off x="4257929" y="1213602"/>
            <a:ext cx="1016000" cy="983691"/>
            <a:chOff x="3250637" y="1213602"/>
            <a:chExt cx="1016000" cy="9836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FBBC46-6B02-4410-A1DE-EC2666FADB0D}"/>
                </a:ext>
              </a:extLst>
            </p:cNvPr>
            <p:cNvSpPr/>
            <p:nvPr/>
          </p:nvSpPr>
          <p:spPr>
            <a:xfrm>
              <a:off x="3250637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김윤지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48889B-7B28-44EB-B4F9-E93C46CCB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119" t="-4485" r="4405" b="24010"/>
            <a:stretch/>
          </p:blipFill>
          <p:spPr>
            <a:xfrm>
              <a:off x="3414420" y="1213602"/>
              <a:ext cx="712169" cy="720000"/>
            </a:xfrm>
            <a:prstGeom prst="ellipse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580A5E-098E-4794-83EB-1342A0D69B78}"/>
              </a:ext>
            </a:extLst>
          </p:cNvPr>
          <p:cNvGrpSpPr/>
          <p:nvPr/>
        </p:nvGrpSpPr>
        <p:grpSpPr>
          <a:xfrm>
            <a:off x="2686419" y="1213602"/>
            <a:ext cx="1016000" cy="983691"/>
            <a:chOff x="2073916" y="1213602"/>
            <a:chExt cx="1016000" cy="9836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628739-CC6C-4D6C-85D1-A7678B91DD6A}"/>
                </a:ext>
              </a:extLst>
            </p:cNvPr>
            <p:cNvSpPr/>
            <p:nvPr/>
          </p:nvSpPr>
          <p:spPr>
            <a:xfrm>
              <a:off x="2073916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신재운</a:t>
              </a:r>
              <a:endPara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CF31948-5B11-4C1B-BB4F-DCFA06F7C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645"/>
            <a:stretch/>
          </p:blipFill>
          <p:spPr>
            <a:xfrm>
              <a:off x="2229504" y="1213602"/>
              <a:ext cx="735023" cy="720000"/>
            </a:xfrm>
            <a:prstGeom prst="ellipse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70162C-0A75-404A-BE69-B50E4779F687}"/>
              </a:ext>
            </a:extLst>
          </p:cNvPr>
          <p:cNvGrpSpPr/>
          <p:nvPr/>
        </p:nvGrpSpPr>
        <p:grpSpPr>
          <a:xfrm>
            <a:off x="8972459" y="1213602"/>
            <a:ext cx="1016000" cy="983691"/>
            <a:chOff x="6780802" y="1213602"/>
            <a:chExt cx="1016000" cy="9836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BA45B0-8DF0-4524-8BC9-7FFB79E3AFE8}"/>
                </a:ext>
              </a:extLst>
            </p:cNvPr>
            <p:cNvSpPr/>
            <p:nvPr/>
          </p:nvSpPr>
          <p:spPr>
            <a:xfrm>
              <a:off x="6780802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이유진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5126" name="Picture 6" descr="피오에 대한 이미지 검색결과">
              <a:extLst>
                <a:ext uri="{FF2B5EF4-FFF2-40B4-BE49-F238E27FC236}">
                  <a16:creationId xmlns:a16="http://schemas.microsoft.com/office/drawing/2014/main" id="{24954CB2-FA24-4E17-B31C-CF6D76D4C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2" b="6511"/>
            <a:stretch/>
          </p:blipFill>
          <p:spPr bwMode="auto">
            <a:xfrm>
              <a:off x="6917285" y="1213602"/>
              <a:ext cx="743034" cy="72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14BDF5-DAB0-4C43-A3CF-A173BA394EDF}"/>
              </a:ext>
            </a:extLst>
          </p:cNvPr>
          <p:cNvGrpSpPr/>
          <p:nvPr/>
        </p:nvGrpSpPr>
        <p:grpSpPr>
          <a:xfrm>
            <a:off x="1114909" y="1213602"/>
            <a:ext cx="1016000" cy="983691"/>
            <a:chOff x="897195" y="1213602"/>
            <a:chExt cx="1016000" cy="9836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909B23-EC66-454D-9DDB-40CF95341BE0}"/>
                </a:ext>
              </a:extLst>
            </p:cNvPr>
            <p:cNvSpPr/>
            <p:nvPr/>
          </p:nvSpPr>
          <p:spPr>
            <a:xfrm>
              <a:off x="897195" y="1872204"/>
              <a:ext cx="1016000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조우진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B67E26A-4B31-460F-B37C-835B60E42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0780" y="1213602"/>
              <a:ext cx="748831" cy="720000"/>
            </a:xfrm>
            <a:prstGeom prst="ellipse">
              <a:avLst/>
            </a:prstGeom>
          </p:spPr>
        </p:pic>
      </p:grpSp>
      <p:pic>
        <p:nvPicPr>
          <p:cNvPr id="5140" name="Picture 20" descr="관련 이미지">
            <a:extLst>
              <a:ext uri="{FF2B5EF4-FFF2-40B4-BE49-F238E27FC236}">
                <a16:creationId xmlns:a16="http://schemas.microsoft.com/office/drawing/2014/main" id="{F08D5DBF-B35F-4315-B88A-7A94171C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074" y="2106343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mongoDB에 대한 이미지 검색결과">
            <a:extLst>
              <a:ext uri="{FF2B5EF4-FFF2-40B4-BE49-F238E27FC236}">
                <a16:creationId xmlns:a16="http://schemas.microsoft.com/office/drawing/2014/main" id="{235943BC-87C6-42E9-8624-850D97F3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687" y="3697420"/>
            <a:ext cx="215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관련 이미지">
            <a:extLst>
              <a:ext uri="{FF2B5EF4-FFF2-40B4-BE49-F238E27FC236}">
                <a16:creationId xmlns:a16="http://schemas.microsoft.com/office/drawing/2014/main" id="{C77A8578-B39C-40FF-A163-46BF23AA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35" y="1201105"/>
            <a:ext cx="18917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관련 이미지">
            <a:extLst>
              <a:ext uri="{FF2B5EF4-FFF2-40B4-BE49-F238E27FC236}">
                <a16:creationId xmlns:a16="http://schemas.microsoft.com/office/drawing/2014/main" id="{7DF2DF68-63B7-4534-84C2-D4544795B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0" b="35320"/>
          <a:stretch/>
        </p:blipFill>
        <p:spPr bwMode="auto">
          <a:xfrm>
            <a:off x="10981894" y="-1393427"/>
            <a:ext cx="2420212" cy="4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그림 5154">
            <a:extLst>
              <a:ext uri="{FF2B5EF4-FFF2-40B4-BE49-F238E27FC236}">
                <a16:creationId xmlns:a16="http://schemas.microsoft.com/office/drawing/2014/main" id="{5DB80B00-680B-4EFC-B6D1-28868EDC94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2948" y="-767564"/>
            <a:ext cx="2839707" cy="609033"/>
          </a:xfrm>
          <a:prstGeom prst="rect">
            <a:avLst/>
          </a:prstGeom>
        </p:spPr>
      </p:pic>
      <p:pic>
        <p:nvPicPr>
          <p:cNvPr id="5160" name="Picture 40" descr="git hub에 대한 이미지 검색결과">
            <a:extLst>
              <a:ext uri="{FF2B5EF4-FFF2-40B4-BE49-F238E27FC236}">
                <a16:creationId xmlns:a16="http://schemas.microsoft.com/office/drawing/2014/main" id="{CE144EF0-4EC3-451D-8957-15ED21A9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4483" r="8572" b="28027"/>
          <a:stretch/>
        </p:blipFill>
        <p:spPr bwMode="auto">
          <a:xfrm>
            <a:off x="12411074" y="-39287"/>
            <a:ext cx="2067163" cy="66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3" name="그룹 5172">
            <a:extLst>
              <a:ext uri="{FF2B5EF4-FFF2-40B4-BE49-F238E27FC236}">
                <a16:creationId xmlns:a16="http://schemas.microsoft.com/office/drawing/2014/main" id="{6BD97339-A838-4B62-AD6A-91E44ABE8B62}"/>
              </a:ext>
            </a:extLst>
          </p:cNvPr>
          <p:cNvGrpSpPr/>
          <p:nvPr/>
        </p:nvGrpSpPr>
        <p:grpSpPr>
          <a:xfrm>
            <a:off x="1489279" y="3029212"/>
            <a:ext cx="2355829" cy="960544"/>
            <a:chOff x="3158684" y="2726790"/>
            <a:chExt cx="2355829" cy="9605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742842-8110-40C0-A4B9-5E5E91BD65A8}"/>
                </a:ext>
              </a:extLst>
            </p:cNvPr>
            <p:cNvSpPr/>
            <p:nvPr/>
          </p:nvSpPr>
          <p:spPr>
            <a:xfrm>
              <a:off x="3158684" y="2726790"/>
              <a:ext cx="2355829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프로젝트 총괄</a:t>
              </a: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D16B3C6-3B75-40FF-956B-1ED6B87D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5384" y="3169818"/>
              <a:ext cx="544157" cy="517516"/>
            </a:xfrm>
            <a:prstGeom prst="ellipse">
              <a:avLst/>
            </a:prstGeom>
          </p:spPr>
        </p:pic>
      </p:grpSp>
      <p:pic>
        <p:nvPicPr>
          <p:cNvPr id="5172" name="그림 5171">
            <a:extLst>
              <a:ext uri="{FF2B5EF4-FFF2-40B4-BE49-F238E27FC236}">
                <a16:creationId xmlns:a16="http://schemas.microsoft.com/office/drawing/2014/main" id="{CCEB39FF-B8B5-4016-8A49-4E6CA367964A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48453" y="-297000"/>
            <a:ext cx="72000" cy="7452000"/>
          </a:xfrm>
          <a:prstGeom prst="rect">
            <a:avLst/>
          </a:prstGeom>
        </p:spPr>
      </p:pic>
      <p:pic>
        <p:nvPicPr>
          <p:cNvPr id="5128" name="Picture 8" descr="aws에 대한 이미지 검색결과">
            <a:extLst>
              <a:ext uri="{FF2B5EF4-FFF2-40B4-BE49-F238E27FC236}">
                <a16:creationId xmlns:a16="http://schemas.microsoft.com/office/drawing/2014/main" id="{610C6731-01E4-4574-B408-12ADF9A8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84" y="5416784"/>
            <a:ext cx="9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4" name="그룹 5173">
            <a:extLst>
              <a:ext uri="{FF2B5EF4-FFF2-40B4-BE49-F238E27FC236}">
                <a16:creationId xmlns:a16="http://schemas.microsoft.com/office/drawing/2014/main" id="{49EAF6C8-EA87-4C26-8906-43E6E0F1F452}"/>
              </a:ext>
            </a:extLst>
          </p:cNvPr>
          <p:cNvGrpSpPr/>
          <p:nvPr/>
        </p:nvGrpSpPr>
        <p:grpSpPr>
          <a:xfrm>
            <a:off x="1483702" y="4171128"/>
            <a:ext cx="2355829" cy="960544"/>
            <a:chOff x="3158684" y="3657156"/>
            <a:chExt cx="2355829" cy="96054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10FB75-75C3-4D22-9346-8892E724456E}"/>
                </a:ext>
              </a:extLst>
            </p:cNvPr>
            <p:cNvSpPr/>
            <p:nvPr/>
          </p:nvSpPr>
          <p:spPr>
            <a:xfrm>
              <a:off x="3158684" y="3657156"/>
              <a:ext cx="2355829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웹페이지 디자인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(Front.)</a:t>
              </a:r>
              <a:endPara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68" name="Picture 6" descr="피오에 대한 이미지 검색결과">
              <a:extLst>
                <a:ext uri="{FF2B5EF4-FFF2-40B4-BE49-F238E27FC236}">
                  <a16:creationId xmlns:a16="http://schemas.microsoft.com/office/drawing/2014/main" id="{CBC02D89-AD80-4597-A470-94CC251ABE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2" b="6511"/>
            <a:stretch/>
          </p:blipFill>
          <p:spPr bwMode="auto">
            <a:xfrm>
              <a:off x="3425384" y="4100184"/>
              <a:ext cx="539945" cy="51751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82" name="Picture 50" descr="관련 이미지">
            <a:extLst>
              <a:ext uri="{FF2B5EF4-FFF2-40B4-BE49-F238E27FC236}">
                <a16:creationId xmlns:a16="http://schemas.microsoft.com/office/drawing/2014/main" id="{84DC7BC6-44F1-426B-826F-78D8DE135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" t="8639" r="8059" b="8418"/>
          <a:stretch/>
        </p:blipFill>
        <p:spPr bwMode="auto">
          <a:xfrm>
            <a:off x="1483702" y="5323863"/>
            <a:ext cx="728760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6" name="그룹 5175">
            <a:extLst>
              <a:ext uri="{FF2B5EF4-FFF2-40B4-BE49-F238E27FC236}">
                <a16:creationId xmlns:a16="http://schemas.microsoft.com/office/drawing/2014/main" id="{E3555A3F-C22D-492D-A77F-8049FBFEEDF9}"/>
              </a:ext>
            </a:extLst>
          </p:cNvPr>
          <p:cNvGrpSpPr/>
          <p:nvPr/>
        </p:nvGrpSpPr>
        <p:grpSpPr>
          <a:xfrm>
            <a:off x="7471064" y="4171128"/>
            <a:ext cx="2517395" cy="960545"/>
            <a:chOff x="3158684" y="5517888"/>
            <a:chExt cx="2517395" cy="9605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1326E4-513C-495F-B7C0-69354B8C7E5C}"/>
                </a:ext>
              </a:extLst>
            </p:cNvPr>
            <p:cNvSpPr/>
            <p:nvPr/>
          </p:nvSpPr>
          <p:spPr>
            <a:xfrm>
              <a:off x="3158684" y="5517888"/>
              <a:ext cx="2517395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메타마스크 연결 및 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DB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서버 구축</a:t>
              </a:r>
            </a:p>
          </p:txBody>
        </p:sp>
        <p:grpSp>
          <p:nvGrpSpPr>
            <p:cNvPr id="5164" name="그룹 5163">
              <a:extLst>
                <a:ext uri="{FF2B5EF4-FFF2-40B4-BE49-F238E27FC236}">
                  <a16:creationId xmlns:a16="http://schemas.microsoft.com/office/drawing/2014/main" id="{91CAD57E-104E-4CF0-B54C-E8ABCF1F60F0}"/>
                </a:ext>
              </a:extLst>
            </p:cNvPr>
            <p:cNvGrpSpPr/>
            <p:nvPr/>
          </p:nvGrpSpPr>
          <p:grpSpPr>
            <a:xfrm>
              <a:off x="3425384" y="5960917"/>
              <a:ext cx="1122562" cy="517516"/>
              <a:chOff x="1448320" y="6001235"/>
              <a:chExt cx="1122562" cy="517516"/>
            </a:xfrm>
          </p:grpSpPr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59D83652-6090-4387-BC7C-9D910BCA5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06" t="25860" r="32360" b="38906"/>
              <a:stretch/>
            </p:blipFill>
            <p:spPr bwMode="auto">
              <a:xfrm>
                <a:off x="1448320" y="6001235"/>
                <a:ext cx="517516" cy="517516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6E91F84-798E-4E37-927C-F5EEE44F7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824" t="17692" r="15232" b="30433"/>
              <a:stretch/>
            </p:blipFill>
            <p:spPr>
              <a:xfrm>
                <a:off x="2041246" y="6001235"/>
                <a:ext cx="529636" cy="517516"/>
              </a:xfrm>
              <a:prstGeom prst="ellipse">
                <a:avLst/>
              </a:prstGeom>
            </p:spPr>
          </p:pic>
        </p:grpSp>
      </p:grpSp>
      <p:pic>
        <p:nvPicPr>
          <p:cNvPr id="5181" name="Picture 48" descr="관련 이미지">
            <a:extLst>
              <a:ext uri="{FF2B5EF4-FFF2-40B4-BE49-F238E27FC236}">
                <a16:creationId xmlns:a16="http://schemas.microsoft.com/office/drawing/2014/main" id="{BD10EF44-AA2A-4012-9CB9-9C095783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64" y="5323863"/>
            <a:ext cx="821912" cy="82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3" name="Picture 52" descr="메타마스크에 대한 이미지 검색결과">
            <a:extLst>
              <a:ext uri="{FF2B5EF4-FFF2-40B4-BE49-F238E27FC236}">
                <a16:creationId xmlns:a16="http://schemas.microsoft.com/office/drawing/2014/main" id="{B9D56A2D-3502-4721-BD81-52D7DF54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083" y="537481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5" name="그룹 5174">
            <a:extLst>
              <a:ext uri="{FF2B5EF4-FFF2-40B4-BE49-F238E27FC236}">
                <a16:creationId xmlns:a16="http://schemas.microsoft.com/office/drawing/2014/main" id="{6EC389F4-ED91-4F18-B197-EB4B9BB00764}"/>
              </a:ext>
            </a:extLst>
          </p:cNvPr>
          <p:cNvGrpSpPr/>
          <p:nvPr/>
        </p:nvGrpSpPr>
        <p:grpSpPr>
          <a:xfrm>
            <a:off x="4477383" y="4171128"/>
            <a:ext cx="2355829" cy="960544"/>
            <a:chOff x="3158684" y="4587522"/>
            <a:chExt cx="2355829" cy="9605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DEB3A16-7108-42EB-906F-310836F217AE}"/>
                </a:ext>
              </a:extLst>
            </p:cNvPr>
            <p:cNvSpPr/>
            <p:nvPr/>
          </p:nvSpPr>
          <p:spPr>
            <a:xfrm>
              <a:off x="3158684" y="4587522"/>
              <a:ext cx="2355829" cy="325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Dapp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grpSp>
          <p:nvGrpSpPr>
            <p:cNvPr id="5165" name="그룹 5164">
              <a:extLst>
                <a:ext uri="{FF2B5EF4-FFF2-40B4-BE49-F238E27FC236}">
                  <a16:creationId xmlns:a16="http://schemas.microsoft.com/office/drawing/2014/main" id="{417D39DC-0DA3-4BF0-B25C-F470A1022920}"/>
                </a:ext>
              </a:extLst>
            </p:cNvPr>
            <p:cNvGrpSpPr/>
            <p:nvPr/>
          </p:nvGrpSpPr>
          <p:grpSpPr>
            <a:xfrm>
              <a:off x="3425384" y="5030550"/>
              <a:ext cx="1122562" cy="517516"/>
              <a:chOff x="1448320" y="5015976"/>
              <a:chExt cx="1122562" cy="51751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15D20CC-0AF6-4B8B-9CA8-23B5D5ADC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119" t="-4485" r="4405" b="24010"/>
              <a:stretch/>
            </p:blipFill>
            <p:spPr>
              <a:xfrm>
                <a:off x="2053366" y="5015976"/>
                <a:ext cx="517516" cy="517516"/>
              </a:xfrm>
              <a:prstGeom prst="ellipse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C83671D3-F2D0-414B-8BAE-34CE8B4A5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2645"/>
              <a:stretch/>
            </p:blipFill>
            <p:spPr>
              <a:xfrm>
                <a:off x="1448320" y="5015976"/>
                <a:ext cx="534123" cy="517516"/>
              </a:xfrm>
              <a:prstGeom prst="ellipse">
                <a:avLst/>
              </a:prstGeom>
            </p:spPr>
          </p:pic>
        </p:grpSp>
      </p:grpSp>
      <p:pic>
        <p:nvPicPr>
          <p:cNvPr id="5178" name="Picture 42" descr="truffle eht에 대한 이미지 검색결과">
            <a:extLst>
              <a:ext uri="{FF2B5EF4-FFF2-40B4-BE49-F238E27FC236}">
                <a16:creationId xmlns:a16="http://schemas.microsoft.com/office/drawing/2014/main" id="{8F183CF8-F882-4C29-8447-3E33B65E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83" y="5321614"/>
            <a:ext cx="7232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4" descr="nodejs에 대한 이미지 검색결과">
            <a:extLst>
              <a:ext uri="{FF2B5EF4-FFF2-40B4-BE49-F238E27FC236}">
                <a16:creationId xmlns:a16="http://schemas.microsoft.com/office/drawing/2014/main" id="{E9F65F58-C7C6-43EA-B6C1-B8D9E7BF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69" y="5313044"/>
            <a:ext cx="728570" cy="7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0E9F77-BA31-42C6-B097-51E595D725BE}"/>
              </a:ext>
            </a:extLst>
          </p:cNvPr>
          <p:cNvGrpSpPr/>
          <p:nvPr/>
        </p:nvGrpSpPr>
        <p:grpSpPr>
          <a:xfrm>
            <a:off x="810494" y="582258"/>
            <a:ext cx="10350992" cy="519451"/>
            <a:chOff x="810494" y="582258"/>
            <a:chExt cx="10350992" cy="519451"/>
          </a:xfrm>
        </p:grpSpPr>
        <p:grpSp>
          <p:nvGrpSpPr>
            <p:cNvPr id="5171" name="그룹 5170">
              <a:extLst>
                <a:ext uri="{FF2B5EF4-FFF2-40B4-BE49-F238E27FC236}">
                  <a16:creationId xmlns:a16="http://schemas.microsoft.com/office/drawing/2014/main" id="{3844781A-F142-41F8-85BC-741C48C5C676}"/>
                </a:ext>
              </a:extLst>
            </p:cNvPr>
            <p:cNvGrpSpPr/>
            <p:nvPr/>
          </p:nvGrpSpPr>
          <p:grpSpPr>
            <a:xfrm>
              <a:off x="810494" y="582258"/>
              <a:ext cx="2199406" cy="519451"/>
              <a:chOff x="810494" y="582258"/>
              <a:chExt cx="2199406" cy="51945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9B7E838-B553-46E1-9CBA-D61CC856A7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1803951" cy="388570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team</a:t>
                </a:r>
                <a:endParaRPr lang="ko-KR" altLang="en-US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4DBE7F8B-F186-46C0-82D8-3DFE41453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6D0EA68-663C-484A-BCC8-47CBFF51792A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58C0A8-DA83-46FD-8F20-8A2BC3918852}"/>
              </a:ext>
            </a:extLst>
          </p:cNvPr>
          <p:cNvGrpSpPr/>
          <p:nvPr/>
        </p:nvGrpSpPr>
        <p:grpSpPr>
          <a:xfrm>
            <a:off x="810494" y="2466343"/>
            <a:ext cx="7704856" cy="519451"/>
            <a:chOff x="810494" y="582258"/>
            <a:chExt cx="7704856" cy="51945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CB487FF-FDFA-4E9D-8EDE-3CEBE5D20C95}"/>
                </a:ext>
              </a:extLst>
            </p:cNvPr>
            <p:cNvGrpSpPr/>
            <p:nvPr/>
          </p:nvGrpSpPr>
          <p:grpSpPr>
            <a:xfrm>
              <a:off x="810494" y="582258"/>
              <a:ext cx="2199406" cy="519451"/>
              <a:chOff x="810494" y="582258"/>
              <a:chExt cx="2199406" cy="519451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5D4DFF9-09A0-408F-ACF6-1416F7259C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1803951" cy="388570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Team role</a:t>
                </a:r>
                <a:endParaRPr lang="ko-KR" altLang="en-US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64103399-26FE-4015-B966-BAD722875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A07B6CA0-C9B1-407F-AF8B-5B69549C8345}"/>
                </a:ext>
              </a:extLst>
            </p:cNvPr>
            <p:cNvSpPr/>
            <p:nvPr/>
          </p:nvSpPr>
          <p:spPr>
            <a:xfrm>
              <a:off x="1009650" y="971550"/>
              <a:ext cx="7505700" cy="0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1" name="Picture 2">
            <a:extLst>
              <a:ext uri="{FF2B5EF4-FFF2-40B4-BE49-F238E27FC236}">
                <a16:creationId xmlns:a16="http://schemas.microsoft.com/office/drawing/2014/main" id="{D5FF4798-BD04-4436-B6C0-AC219E69D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01"/>
          <a:stretch/>
        </p:blipFill>
        <p:spPr bwMode="auto">
          <a:xfrm>
            <a:off x="12437701" y="-297000"/>
            <a:ext cx="3009705" cy="79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6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>
            <a:spLocks/>
          </p:cNvSpPr>
          <p:nvPr/>
        </p:nvSpPr>
        <p:spPr>
          <a:xfrm>
            <a:off x="8538211" y="2934336"/>
            <a:ext cx="2571115" cy="2308647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House Lease DApp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Lease Button click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하면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Transaction이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발생하고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나의 계정으로 저장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Purchased Button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으로 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변경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(disabled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상태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7" name="직사각형 86"/>
          <p:cNvSpPr>
            <a:spLocks/>
          </p:cNvSpPr>
          <p:nvPr/>
        </p:nvSpPr>
        <p:spPr>
          <a:xfrm>
            <a:off x="457835" y="5080"/>
            <a:ext cx="4206875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180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32766" y="578485"/>
            <a:ext cx="1584960" cy="37465"/>
            <a:chOff x="532765" y="578485"/>
            <a:chExt cx="1584960" cy="37465"/>
          </a:xfrm>
        </p:grpSpPr>
        <p:sp>
          <p:nvSpPr>
            <p:cNvPr id="89" name="직사각형 88"/>
            <p:cNvSpPr>
              <a:spLocks/>
            </p:cNvSpPr>
            <p:nvPr/>
          </p:nvSpPr>
          <p:spPr>
            <a:xfrm>
              <a:off x="532765" y="578485"/>
              <a:ext cx="793750" cy="38100"/>
            </a:xfrm>
            <a:prstGeom prst="rect">
              <a:avLst/>
            </a:prstGeom>
            <a:solidFill>
              <a:srgbClr val="31354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0" name="직사각형 89"/>
            <p:cNvSpPr>
              <a:spLocks/>
            </p:cNvSpPr>
            <p:nvPr/>
          </p:nvSpPr>
          <p:spPr>
            <a:xfrm>
              <a:off x="1324610" y="578485"/>
              <a:ext cx="793750" cy="38100"/>
            </a:xfrm>
            <a:prstGeom prst="rect">
              <a:avLst/>
            </a:prstGeom>
            <a:solidFill>
              <a:srgbClr val="43CBD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92" name="직사각형 91"/>
          <p:cNvSpPr>
            <a:spLocks/>
          </p:cNvSpPr>
          <p:nvPr/>
        </p:nvSpPr>
        <p:spPr>
          <a:xfrm>
            <a:off x="8494396" y="1286510"/>
            <a:ext cx="4464050" cy="1200652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Reset Button</a:t>
            </a:r>
            <a:endParaRPr lang="ko-KR" altLang="en-US" sz="18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resetAsset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함수 이용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</a:t>
            </a:r>
            <a:r>
              <a:rPr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 초기화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94" name="그림 93" descr="C:/Users/class3/AppData/Roaming/PolarisOffice/ETemp/904_12493760/fImage64379021184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6" y="1074420"/>
            <a:ext cx="7788274" cy="4373881"/>
          </a:xfrm>
          <a:prstGeom prst="rect">
            <a:avLst/>
          </a:prstGeom>
          <a:noFill/>
        </p:spPr>
      </p:pic>
      <p:cxnSp>
        <p:nvCxnSpPr>
          <p:cNvPr id="93" name="직선 연결선 92"/>
          <p:cNvCxnSpPr/>
          <p:nvPr/>
        </p:nvCxnSpPr>
        <p:spPr>
          <a:xfrm flipV="1">
            <a:off x="3206114" y="3206116"/>
            <a:ext cx="5242560" cy="147383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296025" y="1652271"/>
            <a:ext cx="2134870" cy="295275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575945" y="741681"/>
            <a:ext cx="1583690" cy="36194"/>
            <a:chOff x="575945" y="741680"/>
            <a:chExt cx="1583690" cy="36195"/>
          </a:xfrm>
        </p:grpSpPr>
        <p:sp>
          <p:nvSpPr>
            <p:cNvPr id="69" name="직사각형 68"/>
            <p:cNvSpPr/>
            <p:nvPr/>
          </p:nvSpPr>
          <p:spPr>
            <a:xfrm>
              <a:off x="575945" y="741680"/>
              <a:ext cx="792480" cy="3683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367790" y="741680"/>
              <a:ext cx="792480" cy="3683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71" name="직사각형 70"/>
          <p:cNvSpPr>
            <a:spLocks/>
          </p:cNvSpPr>
          <p:nvPr/>
        </p:nvSpPr>
        <p:spPr>
          <a:xfrm>
            <a:off x="2211071" y="502921"/>
            <a:ext cx="6119495" cy="50013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algn="ctr" defTabSz="914423" eaLnBrk="0">
              <a:lnSpc>
                <a:spcPct val="150000"/>
              </a:lnSpc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charset="0"/>
                <a:ea typeface="나눔고딕 ExtraBold" charset="0"/>
              </a:rPr>
              <a:t>추후 계획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0" name="직사각형 89"/>
          <p:cNvSpPr>
            <a:spLocks/>
          </p:cNvSpPr>
          <p:nvPr/>
        </p:nvSpPr>
        <p:spPr>
          <a:xfrm>
            <a:off x="492126" y="168275"/>
            <a:ext cx="4206240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2400" b="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sp>
        <p:nvSpPr>
          <p:cNvPr id="93" name="직사각형 92"/>
          <p:cNvSpPr>
            <a:spLocks/>
          </p:cNvSpPr>
          <p:nvPr/>
        </p:nvSpPr>
        <p:spPr>
          <a:xfrm>
            <a:off x="8592187" y="2211071"/>
            <a:ext cx="2430145" cy="375811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endParaRPr lang="ko-KR" altLang="en-US" sz="14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4" name="직사각형 93"/>
          <p:cNvSpPr>
            <a:spLocks/>
          </p:cNvSpPr>
          <p:nvPr/>
        </p:nvSpPr>
        <p:spPr>
          <a:xfrm>
            <a:off x="7539991" y="2217421"/>
            <a:ext cx="4016375" cy="4109332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1. code 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다운로드 후 부연 설명 추가할 것.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2. 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향후 코드 다운로드를 하려면 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token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을 내야 되며, 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DApp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과 코드소스를 올린 사람은 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token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을 받게 되며, 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토큰을 이용해 쇼핑을 할 수 있다.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3. 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체험할 수 있는 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추가할 것.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</a:t>
            </a:r>
            <a:endParaRPr lang="ko-KR" altLang="en-US" sz="1600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95" name="그림 94" descr="C:/Users/class3/AppData/Roaming/PolarisOffice/ETemp/904_12493760/fImage123876716510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026" y="1732282"/>
            <a:ext cx="6235065" cy="4760594"/>
          </a:xfrm>
          <a:prstGeom prst="rect">
            <a:avLst/>
          </a:prstGeom>
          <a:noFill/>
        </p:spPr>
      </p:pic>
      <p:cxnSp>
        <p:nvCxnSpPr>
          <p:cNvPr id="92" name="직선 연결선 91"/>
          <p:cNvCxnSpPr/>
          <p:nvPr/>
        </p:nvCxnSpPr>
        <p:spPr>
          <a:xfrm flipV="1">
            <a:off x="5465445" y="2536191"/>
            <a:ext cx="2036446" cy="455930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41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575945" y="741681"/>
            <a:ext cx="1583690" cy="36194"/>
            <a:chOff x="575945" y="741680"/>
            <a:chExt cx="1583690" cy="36195"/>
          </a:xfrm>
        </p:grpSpPr>
        <p:sp>
          <p:nvSpPr>
            <p:cNvPr id="69" name="직사각형 68"/>
            <p:cNvSpPr/>
            <p:nvPr/>
          </p:nvSpPr>
          <p:spPr>
            <a:xfrm>
              <a:off x="575945" y="741680"/>
              <a:ext cx="792480" cy="3683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367790" y="741680"/>
              <a:ext cx="792480" cy="3683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1" rIns="91440" bIns="45721" numCol="1" anchor="ctr">
              <a:noAutofit/>
            </a:bodyPr>
            <a:lstStyle/>
            <a:p>
              <a:pPr algn="ctr" defTabSz="914423" eaLnBrk="0"/>
              <a:endParaRPr lang="ko-KR" altLang="en-US" sz="1801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8" name="직사각형 7"/>
          <p:cNvSpPr>
            <a:spLocks/>
          </p:cNvSpPr>
          <p:nvPr/>
        </p:nvSpPr>
        <p:spPr>
          <a:xfrm>
            <a:off x="1884681" y="2839720"/>
            <a:ext cx="8020686" cy="117602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1" rIns="91440" bIns="45721" numCol="1" anchor="ctr">
            <a:noAutofit/>
          </a:bodyPr>
          <a:lstStyle/>
          <a:p>
            <a:pPr algn="ctr" defTabSz="914423" eaLnBrk="0"/>
            <a:r>
              <a:rPr sz="5401">
                <a:solidFill>
                  <a:schemeClr val="bg1"/>
                </a:solidFill>
                <a:latin typeface="Arial" charset="0"/>
                <a:ea typeface="Arial" charset="0"/>
              </a:rPr>
              <a:t>Q &amp; A</a:t>
            </a:r>
            <a:endParaRPr lang="ko-KR" altLang="en-US" sz="540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71" name="직사각형 70"/>
          <p:cNvSpPr>
            <a:spLocks/>
          </p:cNvSpPr>
          <p:nvPr/>
        </p:nvSpPr>
        <p:spPr>
          <a:xfrm>
            <a:off x="492126" y="168275"/>
            <a:ext cx="4206240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2400" b="1" i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3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2400002" y="130000"/>
            <a:ext cx="4894580" cy="5586730"/>
          </a:xfrm>
          <a:prstGeom prst="rect">
            <a:avLst/>
          </a:prstGeom>
        </p:spPr>
        <p:txBody>
          <a:bodyPr vert="horz" wrap="square" lIns="91440" tIns="45721" rIns="91440" bIns="45721" numCol="1" rtlCol="0" anchor="t">
            <a:normAutofit/>
          </a:bodyPr>
          <a:lstStyle/>
          <a:p>
            <a:pPr marL="0" indent="0">
              <a:buNone/>
            </a:pPr>
            <a:r>
              <a:rPr sz="24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블록체인</a:t>
            </a:r>
            <a:r>
              <a:rPr sz="24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4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교육용</a:t>
            </a:r>
            <a:r>
              <a:rPr sz="24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4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사이트</a:t>
            </a:r>
            <a:r>
              <a:rPr sz="24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400" b="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             </a:t>
            </a:r>
            <a:r>
              <a:rPr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dmdsite</a:t>
            </a:r>
            <a:endParaRPr lang="ko-KR" altLang="en-US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endParaRPr lang="ko-KR" altLang="en-US" sz="2400" b="1" dirty="0"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b="1" dirty="0">
                <a:latin typeface="맑은 고딕" charset="0"/>
                <a:ea typeface="맑은 고딕" charset="0"/>
              </a:rPr>
              <a:t>   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(web3)</a:t>
            </a:r>
            <a:endParaRPr lang="ko-KR" altLang="en-US" sz="2201" dirty="0"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endParaRPr lang="ko-KR" altLang="en-US" sz="2201" dirty="0"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 dirty="0">
                <a:latin typeface="맑은 고딕" charset="0"/>
                <a:ea typeface="맑은 고딕" charset="0"/>
              </a:rPr>
              <a:t>    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SIGN UP &amp; SIGN IN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-&gt; MongoDB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저장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 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marL="0" indent="0">
              <a:buNone/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체험하기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-&gt; Running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None/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Code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분석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6522893" y="-1099983"/>
            <a:ext cx="4206875" cy="854595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200000"/>
              </a:lnSpc>
            </a:pPr>
            <a:r>
              <a:rPr lang="en-US" altLang="ko-KR" sz="1801" i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DMD 6.0</a:t>
            </a:r>
            <a:endParaRPr lang="ko-KR" altLang="en-US" sz="1801" i="1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200000"/>
              </a:lnSpc>
            </a:pPr>
            <a:r>
              <a:rPr lang="en-US" altLang="ko-KR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Enjoy my blockchain website</a:t>
            </a:r>
            <a:endParaRPr lang="ko-KR" altLang="en-US" sz="800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38" name="그림 37" descr="C:/Users/class3/AppData/Roaming/PolarisOffice/ETemp/904_12493760/fImage174603317432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27" y="945547"/>
            <a:ext cx="7340347" cy="4966907"/>
          </a:xfrm>
          <a:prstGeom prst="rect">
            <a:avLst/>
          </a:prstGeom>
          <a:noFill/>
        </p:spPr>
      </p:pic>
      <p:cxnSp>
        <p:nvCxnSpPr>
          <p:cNvPr id="40" name="직선 연결선 39"/>
          <p:cNvCxnSpPr/>
          <p:nvPr/>
        </p:nvCxnSpPr>
        <p:spPr>
          <a:xfrm>
            <a:off x="12994089" y="1375328"/>
            <a:ext cx="763270" cy="523874"/>
          </a:xfrm>
          <a:prstGeom prst="line">
            <a:avLst/>
          </a:prstGeom>
          <a:ln w="6350" cap="flat" cmpd="sng">
            <a:solidFill>
              <a:schemeClr val="bg1">
                <a:lumMod val="75000"/>
                <a:alpha val="100000"/>
              </a:scheme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5624286" y="7365006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6768147" y="7206449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767614"/>
            <a:chOff x="810494" y="582258"/>
            <a:chExt cx="10350992" cy="767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2643906" cy="767614"/>
              <a:chOff x="810494" y="582258"/>
              <a:chExt cx="2643906" cy="76761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2248451" cy="711735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</a:t>
                </a:r>
              </a:p>
              <a:p>
                <a:pPr defTabSz="914423" eaLnBrk="0">
                  <a:lnSpc>
                    <a:spcPct val="150000"/>
                  </a:lnSpc>
                </a:pP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블록체인 교육용 사이트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BCFC0076-3CC8-4E82-B1D7-749F4CC38A64}"/>
              </a:ext>
            </a:extLst>
          </p:cNvPr>
          <p:cNvSpPr txBox="1">
            <a:spLocks/>
          </p:cNvSpPr>
          <p:nvPr/>
        </p:nvSpPr>
        <p:spPr>
          <a:xfrm>
            <a:off x="915994" y="4805075"/>
            <a:ext cx="1612801" cy="579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defTabSz="914423" eaLnBrk="0">
              <a:lnSpc>
                <a:spcPct val="150000"/>
              </a:lnSpc>
              <a:defRPr sz="1100" b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  <a:lvl2pPr marL="68581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9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1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 UP &amp; SIGN IN</a:t>
            </a:r>
            <a:endParaRPr lang="en-US" altLang="ko-KR" dirty="0"/>
          </a:p>
          <a:p>
            <a:r>
              <a:rPr lang="en-US" dirty="0"/>
              <a:t> - MongoDB </a:t>
            </a:r>
            <a:r>
              <a:rPr lang="ko-KR" altLang="en-US" dirty="0"/>
              <a:t>저장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EE42D0-0C3D-4CA2-A95B-BBDD1A074BEA}"/>
              </a:ext>
            </a:extLst>
          </p:cNvPr>
          <p:cNvSpPr/>
          <p:nvPr/>
        </p:nvSpPr>
        <p:spPr>
          <a:xfrm>
            <a:off x="13039054" y="5492913"/>
            <a:ext cx="2355829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총괄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EE40C8-B157-466A-BC09-53614D8E2E24}"/>
              </a:ext>
            </a:extLst>
          </p:cNvPr>
          <p:cNvSpPr/>
          <p:nvPr/>
        </p:nvSpPr>
        <p:spPr>
          <a:xfrm>
            <a:off x="915994" y="957944"/>
            <a:ext cx="1612801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체험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Running </a:t>
            </a:r>
            <a:r>
              <a:rPr lang="en-US" altLang="ko-KR" sz="11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endParaRPr lang="en-US" altLang="ko-KR" sz="1100" b="1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Code </a:t>
            </a: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52C88-353F-4EB2-A9EA-3D95CAA7D0D7}"/>
              </a:ext>
            </a:extLst>
          </p:cNvPr>
          <p:cNvSpPr/>
          <p:nvPr/>
        </p:nvSpPr>
        <p:spPr>
          <a:xfrm>
            <a:off x="9914971" y="893895"/>
            <a:ext cx="159860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1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MetaMask</a:t>
            </a: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연동</a:t>
            </a:r>
            <a:endParaRPr lang="en-US" altLang="ko-KR" sz="1100" b="1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web3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93B87FD-84FD-4F7D-8365-52F22B8D4626}"/>
              </a:ext>
            </a:extLst>
          </p:cNvPr>
          <p:cNvGrpSpPr/>
          <p:nvPr/>
        </p:nvGrpSpPr>
        <p:grpSpPr>
          <a:xfrm>
            <a:off x="2321051" y="4994248"/>
            <a:ext cx="3333166" cy="215900"/>
            <a:chOff x="2321051" y="4994248"/>
            <a:chExt cx="3333166" cy="215900"/>
          </a:xfrm>
        </p:grpSpPr>
        <p:cxnSp>
          <p:nvCxnSpPr>
            <p:cNvPr id="39" name="직선 연결선 38"/>
            <p:cNvCxnSpPr>
              <a:cxnSpLocks/>
            </p:cNvCxnSpPr>
            <p:nvPr/>
          </p:nvCxnSpPr>
          <p:spPr>
            <a:xfrm flipH="1">
              <a:off x="2351727" y="5094578"/>
              <a:ext cx="3302490" cy="0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720D399-A8BD-4599-9291-E16223A89D85}"/>
                </a:ext>
              </a:extLst>
            </p:cNvPr>
            <p:cNvSpPr/>
            <p:nvPr/>
          </p:nvSpPr>
          <p:spPr>
            <a:xfrm>
              <a:off x="2321051" y="4994248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dash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C54D935-56A6-4572-9E9C-7445E68C6D0C}"/>
              </a:ext>
            </a:extLst>
          </p:cNvPr>
          <p:cNvCxnSpPr>
            <a:cxnSpLocks/>
          </p:cNvCxnSpPr>
          <p:nvPr/>
        </p:nvCxnSpPr>
        <p:spPr>
          <a:xfrm>
            <a:off x="9341426" y="1183397"/>
            <a:ext cx="576000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dash"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05844C01-C9C9-4503-9B0F-DBEA6D1C3F21}"/>
              </a:ext>
            </a:extLst>
          </p:cNvPr>
          <p:cNvSpPr/>
          <p:nvPr/>
        </p:nvSpPr>
        <p:spPr>
          <a:xfrm>
            <a:off x="9877991" y="1075447"/>
            <a:ext cx="0" cy="215900"/>
          </a:xfrm>
          <a:custGeom>
            <a:avLst/>
            <a:gdLst>
              <a:gd name="connsiteX0" fmla="*/ 0 w 0"/>
              <a:gd name="connsiteY0" fmla="*/ 0 h 215900"/>
              <a:gd name="connsiteX1" fmla="*/ 0 w 0"/>
              <a:gd name="connsiteY1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85725" cap="flat" cmpd="sng">
            <a:solidFill>
              <a:srgbClr val="FF3300"/>
            </a:solidFill>
            <a:prstDash val="solid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A55AAA-4D6C-4E65-87E5-C8CA975F89EB}"/>
              </a:ext>
            </a:extLst>
          </p:cNvPr>
          <p:cNvGrpSpPr/>
          <p:nvPr/>
        </p:nvGrpSpPr>
        <p:grpSpPr>
          <a:xfrm>
            <a:off x="2321051" y="1293157"/>
            <a:ext cx="1023158" cy="215900"/>
            <a:chOff x="2321051" y="7598408"/>
            <a:chExt cx="1023158" cy="215900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1F7587E-6D5C-4492-9BB1-D60C04178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209" y="7698738"/>
              <a:ext cx="1008000" cy="0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11B860C-D7CA-4789-A5E3-2B9775F0C810}"/>
                </a:ext>
              </a:extLst>
            </p:cNvPr>
            <p:cNvSpPr/>
            <p:nvPr/>
          </p:nvSpPr>
          <p:spPr>
            <a:xfrm>
              <a:off x="2321051" y="7598408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dash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71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C:/Users/class3/AppData/Roaming/PolarisOffice/ETemp/904_12493760/fImage2278001793202.png">
            <a:extLst>
              <a:ext uri="{FF2B5EF4-FFF2-40B4-BE49-F238E27FC236}">
                <a16:creationId xmlns:a16="http://schemas.microsoft.com/office/drawing/2014/main" id="{C9468370-9F76-4720-B48B-CB4CE8399A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00" y="945000"/>
            <a:ext cx="8060400" cy="49680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-1376983" y="7524443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-447168" y="7281761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767614"/>
            <a:chOff x="810494" y="582258"/>
            <a:chExt cx="10350992" cy="767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2643906" cy="767614"/>
              <a:chOff x="810494" y="582258"/>
              <a:chExt cx="2643906" cy="76761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2248451" cy="711735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 : Sign Up</a:t>
                </a:r>
              </a:p>
              <a:p>
                <a:pPr defTabSz="914423" eaLnBrk="0">
                  <a:lnSpc>
                    <a:spcPct val="150000"/>
                  </a:lnSpc>
                </a:pP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회원가입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>
            <a:cxnSpLocks/>
          </p:cNvCxnSpPr>
          <p:nvPr/>
        </p:nvCxnSpPr>
        <p:spPr>
          <a:xfrm>
            <a:off x="3848100" y="4356100"/>
            <a:ext cx="5750446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dash"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78F411-BB52-4956-9B52-135C6E5F2872}"/>
              </a:ext>
            </a:extLst>
          </p:cNvPr>
          <p:cNvGrpSpPr/>
          <p:nvPr/>
        </p:nvGrpSpPr>
        <p:grpSpPr>
          <a:xfrm>
            <a:off x="9597425" y="1790864"/>
            <a:ext cx="1635585" cy="579005"/>
            <a:chOff x="9877991" y="893895"/>
            <a:chExt cx="1635585" cy="5790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E52C88-353F-4EB2-A9EA-3D95CAA7D0D7}"/>
                </a:ext>
              </a:extLst>
            </p:cNvPr>
            <p:cNvSpPr/>
            <p:nvPr/>
          </p:nvSpPr>
          <p:spPr>
            <a:xfrm>
              <a:off x="9914971" y="893895"/>
              <a:ext cx="1598605" cy="57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회원가입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mongoDB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저장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5844C01-C9C9-4503-9B0F-DBEA6D1C3F21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내용 개체 틀 37">
            <a:extLst>
              <a:ext uri="{FF2B5EF4-FFF2-40B4-BE49-F238E27FC236}">
                <a16:creationId xmlns:a16="http://schemas.microsoft.com/office/drawing/2014/main" id="{4064901B-0861-4ECF-A059-831761CABE98}"/>
              </a:ext>
            </a:extLst>
          </p:cNvPr>
          <p:cNvSpPr txBox="1">
            <a:spLocks/>
          </p:cNvSpPr>
          <p:nvPr/>
        </p:nvSpPr>
        <p:spPr>
          <a:xfrm>
            <a:off x="9968743" y="2310936"/>
            <a:ext cx="1612801" cy="10868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defTabSz="914423" eaLnBrk="0">
              <a:lnSpc>
                <a:spcPct val="150000"/>
              </a:lnSpc>
              <a:defRPr sz="1100" b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  <a:lvl2pPr marL="68581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9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1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Eth_Address</a:t>
            </a:r>
            <a:endParaRPr lang="en-US" altLang="ko-KR" dirty="0"/>
          </a:p>
          <a:p>
            <a:r>
              <a:rPr lang="en-US" dirty="0"/>
              <a:t>ID</a:t>
            </a:r>
            <a:endParaRPr lang="en-US" altLang="ko-KR" dirty="0"/>
          </a:p>
          <a:p>
            <a:r>
              <a:rPr lang="en-US" dirty="0"/>
              <a:t>Password</a:t>
            </a:r>
            <a:endParaRPr lang="en-US" altLang="ko-KR" dirty="0"/>
          </a:p>
          <a:p>
            <a:r>
              <a:rPr lang="en-US" dirty="0" err="1"/>
              <a:t>Comfirm</a:t>
            </a:r>
            <a:r>
              <a:rPr lang="en-US" dirty="0"/>
              <a:t> password</a:t>
            </a:r>
            <a:endParaRPr lang="en-US" altLang="ko-KR" dirty="0"/>
          </a:p>
        </p:txBody>
      </p:sp>
      <p:sp>
        <p:nvSpPr>
          <p:cNvPr id="33" name="텍스트 상자 38">
            <a:extLst>
              <a:ext uri="{FF2B5EF4-FFF2-40B4-BE49-F238E27FC236}">
                <a16:creationId xmlns:a16="http://schemas.microsoft.com/office/drawing/2014/main" id="{CA308C71-0FDE-4DBC-9A79-B33E5C0EE40C}"/>
              </a:ext>
            </a:extLst>
          </p:cNvPr>
          <p:cNvSpPr txBox="1">
            <a:spLocks/>
          </p:cNvSpPr>
          <p:nvPr/>
        </p:nvSpPr>
        <p:spPr>
          <a:xfrm>
            <a:off x="7459684" y="6984839"/>
            <a:ext cx="5948046" cy="180975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Address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</a:t>
            </a: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필요</a:t>
            </a:r>
            <a:endParaRPr lang="ko-KR" altLang="en-US" sz="2201" b="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사이트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이동시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콤보상자에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입력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4" name="그림 33" descr="C:/Users/class3/AppData/Roaming/PolarisOffice/ETemp/904_12493760/fImage34791968465.png">
            <a:extLst>
              <a:ext uri="{FF2B5EF4-FFF2-40B4-BE49-F238E27FC236}">
                <a16:creationId xmlns:a16="http://schemas.microsoft.com/office/drawing/2014/main" id="{43DCBE20-6F5C-481D-96B2-0B116F514C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49" y="7125233"/>
            <a:ext cx="3801110" cy="553086"/>
          </a:xfrm>
          <a:prstGeom prst="rect">
            <a:avLst/>
          </a:prstGeom>
          <a:noFill/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EB07A86A-0C96-49B6-9E4D-28CFEAB5882B}"/>
              </a:ext>
            </a:extLst>
          </p:cNvPr>
          <p:cNvGrpSpPr/>
          <p:nvPr/>
        </p:nvGrpSpPr>
        <p:grpSpPr>
          <a:xfrm>
            <a:off x="9597425" y="4061994"/>
            <a:ext cx="2423420" cy="1086836"/>
            <a:chOff x="9877991" y="893895"/>
            <a:chExt cx="2423420" cy="108683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949001-66EF-4AD9-80E3-6C0858B2D1B6}"/>
                </a:ext>
              </a:extLst>
            </p:cNvPr>
            <p:cNvSpPr/>
            <p:nvPr/>
          </p:nvSpPr>
          <p:spPr>
            <a:xfrm>
              <a:off x="9914971" y="893895"/>
              <a:ext cx="2386440" cy="1086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Address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계정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사이트 이동시 필요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MetaMask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자동연동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콤보상자에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자동입력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B390F1E-DFD4-43DE-9484-06299B8BBBE3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C:/Users/class3/AppData/Roaming/PolarisOffice/ETemp/904_12493760/fImage34791968465.png">
            <a:extLst>
              <a:ext uri="{FF2B5EF4-FFF2-40B4-BE49-F238E27FC236}">
                <a16:creationId xmlns:a16="http://schemas.microsoft.com/office/drawing/2014/main" id="{9661F9D3-E20D-40AF-9B6A-12E1221971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20" y="5268545"/>
            <a:ext cx="3052445" cy="44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14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C:/Users/class3/AppData/Roaming/PolarisOffice/ETemp/904_12493760/fImage212431974209.png">
            <a:extLst>
              <a:ext uri="{FF2B5EF4-FFF2-40B4-BE49-F238E27FC236}">
                <a16:creationId xmlns:a16="http://schemas.microsoft.com/office/drawing/2014/main" id="{9F936DF5-6A4C-4011-8FA2-1CCC941C08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00" y="945000"/>
            <a:ext cx="7340400" cy="49680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-1376983" y="7524443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-447168" y="7281761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767614"/>
            <a:chOff x="810494" y="582258"/>
            <a:chExt cx="10350992" cy="767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2643906" cy="767614"/>
              <a:chOff x="810494" y="582258"/>
              <a:chExt cx="2643906" cy="76761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2248451" cy="711735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 : Sign In</a:t>
                </a:r>
              </a:p>
              <a:p>
                <a:pPr defTabSz="914423" eaLnBrk="0">
                  <a:lnSpc>
                    <a:spcPct val="150000"/>
                  </a:lnSpc>
                </a:pP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로그인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78F411-BB52-4956-9B52-135C6E5F2872}"/>
              </a:ext>
            </a:extLst>
          </p:cNvPr>
          <p:cNvGrpSpPr/>
          <p:nvPr/>
        </p:nvGrpSpPr>
        <p:grpSpPr>
          <a:xfrm>
            <a:off x="8998199" y="2032510"/>
            <a:ext cx="2289775" cy="579005"/>
            <a:chOff x="9877991" y="893895"/>
            <a:chExt cx="2289775" cy="5790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E52C88-353F-4EB2-A9EA-3D95CAA7D0D7}"/>
                </a:ext>
              </a:extLst>
            </p:cNvPr>
            <p:cNvSpPr/>
            <p:nvPr/>
          </p:nvSpPr>
          <p:spPr>
            <a:xfrm>
              <a:off x="9914971" y="893895"/>
              <a:ext cx="2252795" cy="57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로그인 </a:t>
              </a:r>
              <a:r>
                <a:rPr lang="ko-KR" altLang="en-US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성공시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‘Running </a:t>
              </a: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Dapp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’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화면으로 이동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5844C01-C9C9-4503-9B0F-DBEA6D1C3F21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텍스트 상자 38">
            <a:extLst>
              <a:ext uri="{FF2B5EF4-FFF2-40B4-BE49-F238E27FC236}">
                <a16:creationId xmlns:a16="http://schemas.microsoft.com/office/drawing/2014/main" id="{CA308C71-0FDE-4DBC-9A79-B33E5C0EE40C}"/>
              </a:ext>
            </a:extLst>
          </p:cNvPr>
          <p:cNvSpPr txBox="1">
            <a:spLocks/>
          </p:cNvSpPr>
          <p:nvPr/>
        </p:nvSpPr>
        <p:spPr>
          <a:xfrm>
            <a:off x="7459684" y="6984839"/>
            <a:ext cx="5948046" cy="180975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Address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</a:t>
            </a: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필요</a:t>
            </a:r>
            <a:endParaRPr lang="ko-KR" altLang="en-US" sz="2201" b="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사이트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이동시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콤보상자에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입력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4" name="그림 33" descr="C:/Users/class3/AppData/Roaming/PolarisOffice/ETemp/904_12493760/fImage34791968465.png">
            <a:extLst>
              <a:ext uri="{FF2B5EF4-FFF2-40B4-BE49-F238E27FC236}">
                <a16:creationId xmlns:a16="http://schemas.microsoft.com/office/drawing/2014/main" id="{43DCBE20-6F5C-481D-96B2-0B116F514C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49" y="7125233"/>
            <a:ext cx="3801110" cy="553086"/>
          </a:xfrm>
          <a:prstGeom prst="rect">
            <a:avLst/>
          </a:prstGeom>
          <a:noFill/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614800-B74B-4352-8302-58D17BEB91EA}"/>
              </a:ext>
            </a:extLst>
          </p:cNvPr>
          <p:cNvGrpSpPr/>
          <p:nvPr/>
        </p:nvGrpSpPr>
        <p:grpSpPr>
          <a:xfrm>
            <a:off x="8998199" y="3381009"/>
            <a:ext cx="2289775" cy="579005"/>
            <a:chOff x="9877991" y="893895"/>
            <a:chExt cx="2289775" cy="57900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AC1BE4-D044-4A5E-A15C-2731FD33FCEB}"/>
                </a:ext>
              </a:extLst>
            </p:cNvPr>
            <p:cNvSpPr/>
            <p:nvPr/>
          </p:nvSpPr>
          <p:spPr>
            <a:xfrm>
              <a:off x="9914971" y="893895"/>
              <a:ext cx="2252795" cy="57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회원 데이터베이스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몽고</a:t>
              </a: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DB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아틀라스 사용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9438846-6993-43C9-ACAD-9A78A244C0A7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23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-1376983" y="7524443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-447168" y="7281761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519451"/>
            <a:chOff x="810494" y="582258"/>
            <a:chExt cx="10350992" cy="51945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2643906" cy="519451"/>
              <a:chOff x="810494" y="582258"/>
              <a:chExt cx="2643906" cy="51945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2248451" cy="388570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 : Running </a:t>
                </a:r>
                <a:r>
                  <a:rPr lang="en-US" altLang="ko-KR" sz="1400" dirty="0" err="1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Dapp</a:t>
                </a:r>
                <a:endParaRPr lang="en-US" altLang="ko-KR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텍스트 상자 38">
            <a:extLst>
              <a:ext uri="{FF2B5EF4-FFF2-40B4-BE49-F238E27FC236}">
                <a16:creationId xmlns:a16="http://schemas.microsoft.com/office/drawing/2014/main" id="{CA308C71-0FDE-4DBC-9A79-B33E5C0EE40C}"/>
              </a:ext>
            </a:extLst>
          </p:cNvPr>
          <p:cNvSpPr txBox="1">
            <a:spLocks/>
          </p:cNvSpPr>
          <p:nvPr/>
        </p:nvSpPr>
        <p:spPr>
          <a:xfrm>
            <a:off x="7459684" y="6984839"/>
            <a:ext cx="5948046" cy="180975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Address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</a:t>
            </a: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필요</a:t>
            </a:r>
            <a:endParaRPr lang="ko-KR" altLang="en-US" sz="2201" b="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사이트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이동시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콤보상자에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입력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4" name="그림 33" descr="C:/Users/class3/AppData/Roaming/PolarisOffice/ETemp/904_12493760/fImage34791968465.png">
            <a:extLst>
              <a:ext uri="{FF2B5EF4-FFF2-40B4-BE49-F238E27FC236}">
                <a16:creationId xmlns:a16="http://schemas.microsoft.com/office/drawing/2014/main" id="{43DCBE20-6F5C-481D-96B2-0B116F514C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49" y="7125233"/>
            <a:ext cx="3801110" cy="553086"/>
          </a:xfrm>
          <a:prstGeom prst="rect">
            <a:avLst/>
          </a:prstGeom>
          <a:noFill/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AD5CB78-C95D-4922-8BA1-CF2E5C5D5ED3}"/>
              </a:ext>
            </a:extLst>
          </p:cNvPr>
          <p:cNvGrpSpPr/>
          <p:nvPr/>
        </p:nvGrpSpPr>
        <p:grpSpPr>
          <a:xfrm>
            <a:off x="2425800" y="945000"/>
            <a:ext cx="7340400" cy="4968000"/>
            <a:chOff x="2272665" y="1263015"/>
            <a:chExt cx="7340400" cy="4968000"/>
          </a:xfrm>
        </p:grpSpPr>
        <p:pic>
          <p:nvPicPr>
            <p:cNvPr id="26" name="그림 25" descr="C:/Users/class3/AppData/Roaming/PolarisOffice/ETemp/904_12493760/fImage212431974209.png">
              <a:extLst>
                <a:ext uri="{FF2B5EF4-FFF2-40B4-BE49-F238E27FC236}">
                  <a16:creationId xmlns:a16="http://schemas.microsoft.com/office/drawing/2014/main" id="{9F936DF5-6A4C-4011-8FA2-1CCC941C086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665" y="1263015"/>
              <a:ext cx="7340400" cy="4968000"/>
            </a:xfrm>
            <a:prstGeom prst="rect">
              <a:avLst/>
            </a:prstGeom>
            <a:noFill/>
          </p:spPr>
        </p:pic>
        <p:pic>
          <p:nvPicPr>
            <p:cNvPr id="22" name="그림 21" descr="C:/Users/class3/AppData/Roaming/PolarisOffice/ETemp/904_12493760/fImage12387671651054.png">
              <a:extLst>
                <a:ext uri="{FF2B5EF4-FFF2-40B4-BE49-F238E27FC236}">
                  <a16:creationId xmlns:a16="http://schemas.microsoft.com/office/drawing/2014/main" id="{8B646B73-04DC-47F3-AF04-3D09B5CAA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377941" y="1818705"/>
              <a:ext cx="5129849" cy="3919512"/>
            </a:xfrm>
            <a:prstGeom prst="rect">
              <a:avLst/>
            </a:prstGeom>
            <a:noFill/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F6B61-798E-4909-A870-F610B246DC10}"/>
              </a:ext>
            </a:extLst>
          </p:cNvPr>
          <p:cNvGrpSpPr/>
          <p:nvPr/>
        </p:nvGrpSpPr>
        <p:grpSpPr>
          <a:xfrm>
            <a:off x="8609802" y="2014560"/>
            <a:ext cx="2678172" cy="596955"/>
            <a:chOff x="8609802" y="2014560"/>
            <a:chExt cx="2678172" cy="5969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78F411-BB52-4956-9B52-135C6E5F2872}"/>
                </a:ext>
              </a:extLst>
            </p:cNvPr>
            <p:cNvGrpSpPr/>
            <p:nvPr/>
          </p:nvGrpSpPr>
          <p:grpSpPr>
            <a:xfrm>
              <a:off x="8998199" y="2032510"/>
              <a:ext cx="2289775" cy="579005"/>
              <a:chOff x="9877991" y="893895"/>
              <a:chExt cx="2289775" cy="57900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BE52C88-353F-4EB2-A9EA-3D95CAA7D0D7}"/>
                  </a:ext>
                </a:extLst>
              </p:cNvPr>
              <p:cNvSpPr/>
              <p:nvPr/>
            </p:nvSpPr>
            <p:spPr>
              <a:xfrm>
                <a:off x="9914971" y="893895"/>
                <a:ext cx="2252795" cy="579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endPara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2">
                        <a:lumMod val="50000"/>
                        <a:lumOff val="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 - ‘</a:t>
                </a:r>
                <a:r>
                  <a:rPr lang="en-US" altLang="ko-KR" sz="1100" b="1" dirty="0" err="1">
                    <a:solidFill>
                      <a:schemeClr val="bg2">
                        <a:lumMod val="50000"/>
                        <a:lumOff val="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Dapp</a:t>
                </a:r>
                <a:r>
                  <a:rPr lang="en-US" altLang="ko-KR" sz="1100" b="1" dirty="0">
                    <a:solidFill>
                      <a:schemeClr val="bg2">
                        <a:lumMod val="50000"/>
                        <a:lumOff val="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’ </a:t>
                </a:r>
                <a:r>
                  <a:rPr lang="ko-KR" altLang="en-US" sz="1100" b="1" dirty="0">
                    <a:solidFill>
                      <a:schemeClr val="bg2">
                        <a:lumMod val="50000"/>
                        <a:lumOff val="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실행 가능</a:t>
                </a:r>
                <a:endPara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05844C01-C9C9-4503-9B0F-DBEA6D1C3F21}"/>
                  </a:ext>
                </a:extLst>
              </p:cNvPr>
              <p:cNvSpPr/>
              <p:nvPr/>
            </p:nvSpPr>
            <p:spPr>
              <a:xfrm>
                <a:off x="9877991" y="1075447"/>
                <a:ext cx="0" cy="215900"/>
              </a:xfrm>
              <a:custGeom>
                <a:avLst/>
                <a:gdLst>
                  <a:gd name="connsiteX0" fmla="*/ 0 w 0"/>
                  <a:gd name="connsiteY0" fmla="*/ 0 h 215900"/>
                  <a:gd name="connsiteX1" fmla="*/ 0 w 0"/>
                  <a:gd name="connsiteY1" fmla="*/ 21590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15900">
                    <a:moveTo>
                      <a:pt x="0" y="0"/>
                    </a:moveTo>
                    <a:lnTo>
                      <a:pt x="0" y="215900"/>
                    </a:lnTo>
                  </a:path>
                </a:pathLst>
              </a:custGeom>
              <a:ln w="85725" cap="flat" cmpd="sng">
                <a:solidFill>
                  <a:srgbClr val="FF3300"/>
                </a:solidFill>
                <a:prstDash val="solid"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A86DAB-19D6-4AF3-8CCD-AABD9FE574E1}"/>
                </a:ext>
              </a:extLst>
            </p:cNvPr>
            <p:cNvGrpSpPr/>
            <p:nvPr/>
          </p:nvGrpSpPr>
          <p:grpSpPr>
            <a:xfrm>
              <a:off x="8609802" y="2014560"/>
              <a:ext cx="2080484" cy="325092"/>
              <a:chOff x="8998199" y="1834574"/>
              <a:chExt cx="2080484" cy="325092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396D76BF-67D8-4511-BB4E-1E8AE3E1B764}"/>
                  </a:ext>
                </a:extLst>
              </p:cNvPr>
              <p:cNvSpPr/>
              <p:nvPr/>
            </p:nvSpPr>
            <p:spPr>
              <a:xfrm>
                <a:off x="9516796" y="1879246"/>
                <a:ext cx="1043291" cy="280420"/>
              </a:xfrm>
              <a:prstGeom prst="roundRect">
                <a:avLst>
                  <a:gd name="adj" fmla="val 12349"/>
                </a:avLst>
              </a:prstGeom>
              <a:solidFill>
                <a:srgbClr val="007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87CA6E4-274A-4740-B442-265F0EFE69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98199" y="1834574"/>
                <a:ext cx="2080484" cy="325091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algn="ctr" defTabSz="914423" eaLnBrk="0">
                  <a:lnSpc>
                    <a:spcPct val="150000"/>
                  </a:lnSpc>
                </a:pPr>
                <a:r>
                  <a:rPr sz="1100" b="1" dirty="0">
                    <a:ln>
                      <a:solidFill>
                        <a:schemeClr val="bg1">
                          <a:alpha val="5100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Running </a:t>
                </a:r>
                <a:r>
                  <a:rPr lang="en-US" sz="1100" b="1" dirty="0" err="1">
                    <a:ln>
                      <a:solidFill>
                        <a:schemeClr val="bg1">
                          <a:alpha val="5100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Da</a:t>
                </a:r>
                <a:r>
                  <a:rPr sz="1100" b="1" dirty="0" err="1">
                    <a:ln>
                      <a:solidFill>
                        <a:schemeClr val="bg1">
                          <a:alpha val="5100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pp</a:t>
                </a:r>
                <a:endParaRPr lang="ko-KR" altLang="en-US" sz="1000" b="1" dirty="0">
                  <a:ln>
                    <a:solidFill>
                      <a:schemeClr val="bg1">
                        <a:alpha val="51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32F291D-F7BB-4C5A-BA07-D06340DCC6AE}"/>
              </a:ext>
            </a:extLst>
          </p:cNvPr>
          <p:cNvGrpSpPr/>
          <p:nvPr/>
        </p:nvGrpSpPr>
        <p:grpSpPr>
          <a:xfrm>
            <a:off x="9002545" y="3140751"/>
            <a:ext cx="2289775" cy="832920"/>
            <a:chOff x="9877991" y="893895"/>
            <a:chExt cx="2289775" cy="83292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03EE5-C7DC-411E-AFD6-08B69E3947DB}"/>
                </a:ext>
              </a:extLst>
            </p:cNvPr>
            <p:cNvSpPr/>
            <p:nvPr/>
          </p:nvSpPr>
          <p:spPr>
            <a:xfrm>
              <a:off x="9914971" y="893895"/>
              <a:ext cx="2252795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코드 다운로드 가능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코드 분석 및 내용 파악 용도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BC6663C-FDD3-4206-AC2C-077B22AB3B8C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5736DF6-ED90-4D31-AE21-9086A73C83D5}"/>
              </a:ext>
            </a:extLst>
          </p:cNvPr>
          <p:cNvSpPr/>
          <p:nvPr/>
        </p:nvSpPr>
        <p:spPr>
          <a:xfrm>
            <a:off x="9132745" y="3167473"/>
            <a:ext cx="1043291" cy="280420"/>
          </a:xfrm>
          <a:prstGeom prst="roundRect">
            <a:avLst>
              <a:gd name="adj" fmla="val 12349"/>
            </a:avLst>
          </a:prstGeom>
          <a:noFill/>
          <a:ln w="15875">
            <a:solidFill>
              <a:srgbClr val="00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7427EF3-4B03-4012-97B1-C7A8D5D39DC3}"/>
              </a:ext>
            </a:extLst>
          </p:cNvPr>
          <p:cNvSpPr>
            <a:spLocks/>
          </p:cNvSpPr>
          <p:nvPr/>
        </p:nvSpPr>
        <p:spPr>
          <a:xfrm>
            <a:off x="8614148" y="3122801"/>
            <a:ext cx="2080484" cy="325091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algn="ctr" defTabSz="914423" eaLnBrk="0">
              <a:lnSpc>
                <a:spcPct val="150000"/>
              </a:lnSpc>
            </a:pPr>
            <a:r>
              <a:rPr lang="en-US" sz="1100" b="1" dirty="0">
                <a:ln>
                  <a:solidFill>
                    <a:srgbClr val="007BFF">
                      <a:alpha val="51000"/>
                    </a:srgbClr>
                  </a:solidFill>
                </a:ln>
                <a:solidFill>
                  <a:srgbClr val="007B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Code Download</a:t>
            </a:r>
            <a:endParaRPr lang="ko-KR" altLang="en-US" sz="1000" b="1" dirty="0">
              <a:ln>
                <a:solidFill>
                  <a:srgbClr val="007BFF">
                    <a:alpha val="51000"/>
                  </a:srgbClr>
                </a:solidFill>
              </a:ln>
              <a:solidFill>
                <a:srgbClr val="007BFF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10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C:/Users/class3/AppData/Roaming/PolarisOffice/ETemp/904_12493760/fImage2142141983202.png">
            <a:extLst>
              <a:ext uri="{FF2B5EF4-FFF2-40B4-BE49-F238E27FC236}">
                <a16:creationId xmlns:a16="http://schemas.microsoft.com/office/drawing/2014/main" id="{5B46B51C-6001-4240-BCFA-8CAB57C6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21" y="1035471"/>
            <a:ext cx="7301759" cy="4787058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-1376983" y="7524443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-447168" y="7281761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767614"/>
            <a:chOff x="810494" y="582258"/>
            <a:chExt cx="10350992" cy="767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3583706" cy="767614"/>
              <a:chOff x="810494" y="582258"/>
              <a:chExt cx="3583706" cy="76761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3188251" cy="711735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 : Sprite Purchase </a:t>
                </a:r>
                <a:r>
                  <a:rPr lang="en-US" altLang="ko-KR" sz="1400" dirty="0" err="1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DApp</a:t>
                </a:r>
                <a:endParaRPr lang="en-US" altLang="ko-KR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defTabSz="914423" eaLnBrk="0">
                  <a:lnSpc>
                    <a:spcPct val="150000"/>
                  </a:lnSpc>
                </a:pP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상품구매</a:t>
                </a: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</a:t>
                </a: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자판기</a:t>
                </a: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)</a:t>
                </a:r>
                <a:endParaRPr lang="ko-KR" altLang="en-US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텍스트 상자 38">
            <a:extLst>
              <a:ext uri="{FF2B5EF4-FFF2-40B4-BE49-F238E27FC236}">
                <a16:creationId xmlns:a16="http://schemas.microsoft.com/office/drawing/2014/main" id="{CA308C71-0FDE-4DBC-9A79-B33E5C0EE40C}"/>
              </a:ext>
            </a:extLst>
          </p:cNvPr>
          <p:cNvSpPr txBox="1">
            <a:spLocks/>
          </p:cNvSpPr>
          <p:nvPr/>
        </p:nvSpPr>
        <p:spPr>
          <a:xfrm>
            <a:off x="7459684" y="6984839"/>
            <a:ext cx="5948046" cy="180975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normAutofit/>
          </a:bodyPr>
          <a:lstStyle/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Address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</a:t>
            </a:r>
            <a:r>
              <a:rPr sz="2201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필요</a:t>
            </a:r>
            <a:endParaRPr lang="ko-KR" altLang="en-US" sz="2201" b="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사이트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이동시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MetaMask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연동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914423" latinLnBrk="0">
              <a:lnSpc>
                <a:spcPct val="90000"/>
              </a:lnSpc>
              <a:spcBef>
                <a:spcPts val="1001"/>
              </a:spcBef>
            </a:pP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-&gt;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콤보상자에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자동</a:t>
            </a:r>
            <a:r>
              <a:rPr sz="220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입력</a:t>
            </a:r>
            <a:endParaRPr lang="ko-KR" altLang="en-US" sz="2201" dirty="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4" name="그림 33" descr="C:/Users/class3/AppData/Roaming/PolarisOffice/ETemp/904_12493760/fImage34791968465.png">
            <a:extLst>
              <a:ext uri="{FF2B5EF4-FFF2-40B4-BE49-F238E27FC236}">
                <a16:creationId xmlns:a16="http://schemas.microsoft.com/office/drawing/2014/main" id="{43DCBE20-6F5C-481D-96B2-0B116F514C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49" y="7125233"/>
            <a:ext cx="3801110" cy="553086"/>
          </a:xfrm>
          <a:prstGeom prst="rect">
            <a:avLst/>
          </a:prstGeom>
          <a:noFill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0D552D-E4B0-440C-B125-4106AB40E603}"/>
              </a:ext>
            </a:extLst>
          </p:cNvPr>
          <p:cNvSpPr>
            <a:spLocks/>
          </p:cNvSpPr>
          <p:nvPr/>
        </p:nvSpPr>
        <p:spPr>
          <a:xfrm>
            <a:off x="12588518" y="2510424"/>
            <a:ext cx="2999740" cy="83132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Sprite Purchase </a:t>
            </a:r>
            <a:r>
              <a:rPr sz="18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endParaRPr lang="ko-KR" altLang="en-US" sz="1801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Truffle, React.js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2FA93-C056-487F-9F8B-DAC63530759E}"/>
              </a:ext>
            </a:extLst>
          </p:cNvPr>
          <p:cNvSpPr>
            <a:spLocks/>
          </p:cNvSpPr>
          <p:nvPr/>
        </p:nvSpPr>
        <p:spPr>
          <a:xfrm>
            <a:off x="12589153" y="4122055"/>
            <a:ext cx="2430780" cy="456730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Reset Button</a:t>
            </a:r>
            <a:endParaRPr lang="ko-KR" altLang="en-US" sz="1801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1B9E43-D67F-4886-983D-F53C128F1B41}"/>
              </a:ext>
            </a:extLst>
          </p:cNvPr>
          <p:cNvGrpSpPr/>
          <p:nvPr/>
        </p:nvGrpSpPr>
        <p:grpSpPr>
          <a:xfrm>
            <a:off x="6540133" y="4071404"/>
            <a:ext cx="2172150" cy="832920"/>
            <a:chOff x="9531926" y="3828295"/>
            <a:chExt cx="2172150" cy="8329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AA516E-D282-4E01-85A9-BDBE725E0A1E}"/>
                </a:ext>
              </a:extLst>
            </p:cNvPr>
            <p:cNvSpPr/>
            <p:nvPr/>
          </p:nvSpPr>
          <p:spPr>
            <a:xfrm>
              <a:off x="10105471" y="3828295"/>
              <a:ext cx="1598605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‘Buy Now’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상품구매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메타마스크 팝업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13C530D-0756-4831-91E5-F9256D8B4C89}"/>
                </a:ext>
              </a:extLst>
            </p:cNvPr>
            <p:cNvCxnSpPr>
              <a:cxnSpLocks/>
            </p:cNvCxnSpPr>
            <p:nvPr/>
          </p:nvCxnSpPr>
          <p:spPr>
            <a:xfrm>
              <a:off x="9531926" y="4117797"/>
              <a:ext cx="576000" cy="0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5D6889E-84EF-4596-835A-CE2D1B1536C7}"/>
                </a:ext>
              </a:extLst>
            </p:cNvPr>
            <p:cNvSpPr/>
            <p:nvPr/>
          </p:nvSpPr>
          <p:spPr>
            <a:xfrm>
              <a:off x="10068491" y="40098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58FA62-A0B2-4ED6-8CC4-7C015A47CBC1}"/>
              </a:ext>
            </a:extLst>
          </p:cNvPr>
          <p:cNvGrpSpPr/>
          <p:nvPr/>
        </p:nvGrpSpPr>
        <p:grpSpPr>
          <a:xfrm>
            <a:off x="3762900" y="4122055"/>
            <a:ext cx="2428215" cy="832920"/>
            <a:chOff x="1106494" y="3892344"/>
            <a:chExt cx="2428215" cy="8329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47C463-705C-477F-A6F8-44AAFE8C2FF7}"/>
                </a:ext>
              </a:extLst>
            </p:cNvPr>
            <p:cNvSpPr/>
            <p:nvPr/>
          </p:nvSpPr>
          <p:spPr>
            <a:xfrm>
              <a:off x="1106494" y="3892344"/>
              <a:ext cx="1612801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‘Refresh’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Reset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기능수행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사용자 권한제어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3CA4855-0750-43A9-9129-FD622E3A21FA}"/>
                </a:ext>
              </a:extLst>
            </p:cNvPr>
            <p:cNvGrpSpPr/>
            <p:nvPr/>
          </p:nvGrpSpPr>
          <p:grpSpPr>
            <a:xfrm>
              <a:off x="2511551" y="4227557"/>
              <a:ext cx="1023158" cy="215900"/>
              <a:chOff x="2321051" y="7598408"/>
              <a:chExt cx="1023158" cy="21590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150151B-3F45-4FCE-AEEE-7D2174D8E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6209" y="7698738"/>
                <a:ext cx="1008000" cy="0"/>
              </a:xfrm>
              <a:prstGeom prst="line">
                <a:avLst/>
              </a:prstGeom>
              <a:ln w="6350" cap="flat" cmpd="sng">
                <a:solidFill>
                  <a:srgbClr val="FF3300"/>
                </a:solidFill>
                <a:prstDash val="dash"/>
                <a:headEnd type="oval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D955898-498E-4BCF-B7E6-C53A931D0665}"/>
                  </a:ext>
                </a:extLst>
              </p:cNvPr>
              <p:cNvSpPr/>
              <p:nvPr/>
            </p:nvSpPr>
            <p:spPr>
              <a:xfrm>
                <a:off x="2321051" y="7598408"/>
                <a:ext cx="0" cy="215900"/>
              </a:xfrm>
              <a:custGeom>
                <a:avLst/>
                <a:gdLst>
                  <a:gd name="connsiteX0" fmla="*/ 0 w 0"/>
                  <a:gd name="connsiteY0" fmla="*/ 0 h 215900"/>
                  <a:gd name="connsiteX1" fmla="*/ 0 w 0"/>
                  <a:gd name="connsiteY1" fmla="*/ 21590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15900">
                    <a:moveTo>
                      <a:pt x="0" y="0"/>
                    </a:moveTo>
                    <a:lnTo>
                      <a:pt x="0" y="215900"/>
                    </a:lnTo>
                  </a:path>
                </a:pathLst>
              </a:custGeom>
              <a:ln w="85725" cap="flat" cmpd="sng">
                <a:solidFill>
                  <a:srgbClr val="FF3300"/>
                </a:solidFill>
                <a:prstDash val="dash"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7300B4-20B9-4BC1-8F7B-06A5DE8C333D}"/>
              </a:ext>
            </a:extLst>
          </p:cNvPr>
          <p:cNvGrpSpPr/>
          <p:nvPr/>
        </p:nvGrpSpPr>
        <p:grpSpPr>
          <a:xfrm>
            <a:off x="8998199" y="2032510"/>
            <a:ext cx="2289775" cy="577530"/>
            <a:chOff x="9877991" y="893895"/>
            <a:chExt cx="2289775" cy="57753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E8849FB-BC8B-42FF-B563-0DBD47A6AFD6}"/>
                </a:ext>
              </a:extLst>
            </p:cNvPr>
            <p:cNvSpPr/>
            <p:nvPr/>
          </p:nvSpPr>
          <p:spPr>
            <a:xfrm>
              <a:off x="9914971" y="893895"/>
              <a:ext cx="2252795" cy="5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Sprite Purchase </a:t>
              </a: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DApp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  <a:ea typeface="Arial" charset="0"/>
                </a:rPr>
                <a:t>Truffle, React.js</a:t>
              </a:r>
              <a:endPara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9BFCA94-944C-4CC9-A8F6-1B0AF4AF84B2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50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C:/Users/class3/AppData/Roaming/PolarisOffice/ETemp/904_12493760/fImage6437902118465.png">
            <a:extLst>
              <a:ext uri="{FF2B5EF4-FFF2-40B4-BE49-F238E27FC236}">
                <a16:creationId xmlns:a16="http://schemas.microsoft.com/office/drawing/2014/main" id="{9182A9A2-2186-47FD-B16C-91B131310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28" y="1300952"/>
            <a:ext cx="7578544" cy="4256097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BFC89C-B8B2-4C6A-AF26-585911AA88DF}"/>
              </a:ext>
            </a:extLst>
          </p:cNvPr>
          <p:cNvGrpSpPr/>
          <p:nvPr/>
        </p:nvGrpSpPr>
        <p:grpSpPr>
          <a:xfrm>
            <a:off x="-1376983" y="7524443"/>
            <a:ext cx="898607" cy="898607"/>
            <a:chOff x="5559931" y="4325096"/>
            <a:chExt cx="898607" cy="89860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0CAD35-EEA3-45D2-B0E2-FC8557252703}"/>
                </a:ext>
              </a:extLst>
            </p:cNvPr>
            <p:cNvSpPr/>
            <p:nvPr/>
          </p:nvSpPr>
          <p:spPr>
            <a:xfrm>
              <a:off x="5598890" y="4364055"/>
              <a:ext cx="820688" cy="8206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98714F-65B5-4050-8D39-26174BA1E853}"/>
                </a:ext>
              </a:extLst>
            </p:cNvPr>
            <p:cNvSpPr/>
            <p:nvPr/>
          </p:nvSpPr>
          <p:spPr>
            <a:xfrm>
              <a:off x="5559931" y="4325096"/>
              <a:ext cx="898607" cy="8986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772606-F524-4230-928D-3C5B386C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8557" y="4423601"/>
              <a:ext cx="621354" cy="70159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8D13F-068A-48D2-8EEF-788236F65921}"/>
              </a:ext>
            </a:extLst>
          </p:cNvPr>
          <p:cNvSpPr>
            <a:spLocks/>
          </p:cNvSpPr>
          <p:nvPr/>
        </p:nvSpPr>
        <p:spPr>
          <a:xfrm>
            <a:off x="-447168" y="7281761"/>
            <a:ext cx="3435404" cy="1215719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DMD site 6.0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Blockchain and </a:t>
            </a:r>
            <a:r>
              <a:rPr lang="en-US" altLang="ko-KR" sz="1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Educational Sites</a:t>
            </a:r>
          </a:p>
          <a:p>
            <a:pPr defTabSz="914423" eaLnBrk="0">
              <a:lnSpc>
                <a:spcPct val="150000"/>
              </a:lnSpc>
            </a:pPr>
            <a:r>
              <a:rPr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https://github.com/dmdsite/dmdsite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35EEB5-5BF5-43AC-9FDD-C7A7017453BB}"/>
              </a:ext>
            </a:extLst>
          </p:cNvPr>
          <p:cNvGrpSpPr/>
          <p:nvPr/>
        </p:nvGrpSpPr>
        <p:grpSpPr>
          <a:xfrm>
            <a:off x="810494" y="5836431"/>
            <a:ext cx="10350992" cy="767614"/>
            <a:chOff x="810494" y="582258"/>
            <a:chExt cx="10350992" cy="767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080AD-6A07-4D75-9142-84635982D008}"/>
                </a:ext>
              </a:extLst>
            </p:cNvPr>
            <p:cNvGrpSpPr/>
            <p:nvPr/>
          </p:nvGrpSpPr>
          <p:grpSpPr>
            <a:xfrm>
              <a:off x="810494" y="582258"/>
              <a:ext cx="3583706" cy="767614"/>
              <a:chOff x="810494" y="582258"/>
              <a:chExt cx="3583706" cy="76761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3EACA40-291F-4CD7-B14A-B0FD295E6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3188251" cy="711735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site : House Rental Lists</a:t>
                </a:r>
              </a:p>
              <a:p>
                <a:pPr defTabSz="914423" eaLnBrk="0">
                  <a:lnSpc>
                    <a:spcPct val="150000"/>
                  </a:lnSpc>
                </a:pPr>
                <a:r>
                  <a:rPr lang="ko-KR" altLang="en-US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부동산 임대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0ECF5A9-A901-4BF6-A7FA-113268BAA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B9F116A-397B-44A9-9444-2D71E2D7C675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AA516E-D282-4E01-85A9-BDBE725E0A1E}"/>
              </a:ext>
            </a:extLst>
          </p:cNvPr>
          <p:cNvSpPr/>
          <p:nvPr/>
        </p:nvSpPr>
        <p:spPr>
          <a:xfrm>
            <a:off x="15766537" y="4206057"/>
            <a:ext cx="1598605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Buy Now</a:t>
            </a:r>
          </a:p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</a:t>
            </a: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상품구매</a:t>
            </a:r>
            <a:endParaRPr lang="en-US" altLang="ko-KR" sz="1100" b="1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</a:t>
            </a:r>
            <a:r>
              <a:rPr lang="ko-KR" altLang="en-US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메타마스크 팝업</a:t>
            </a:r>
            <a:endParaRPr lang="en-US" altLang="ko-KR" sz="1100" b="1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3C530D-0756-4831-91E5-F9256D8B4C89}"/>
              </a:ext>
            </a:extLst>
          </p:cNvPr>
          <p:cNvCxnSpPr>
            <a:cxnSpLocks/>
          </p:cNvCxnSpPr>
          <p:nvPr/>
        </p:nvCxnSpPr>
        <p:spPr>
          <a:xfrm>
            <a:off x="15192992" y="4495559"/>
            <a:ext cx="576000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dash"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A5D6889E-84EF-4596-835A-CE2D1B1536C7}"/>
              </a:ext>
            </a:extLst>
          </p:cNvPr>
          <p:cNvSpPr/>
          <p:nvPr/>
        </p:nvSpPr>
        <p:spPr>
          <a:xfrm>
            <a:off x="15729557" y="4387609"/>
            <a:ext cx="0" cy="215900"/>
          </a:xfrm>
          <a:custGeom>
            <a:avLst/>
            <a:gdLst>
              <a:gd name="connsiteX0" fmla="*/ 0 w 0"/>
              <a:gd name="connsiteY0" fmla="*/ 0 h 215900"/>
              <a:gd name="connsiteX1" fmla="*/ 0 w 0"/>
              <a:gd name="connsiteY1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85725" cap="flat" cmpd="sng">
            <a:solidFill>
              <a:srgbClr val="FF3300"/>
            </a:solidFill>
            <a:prstDash val="solid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58FA62-A0B2-4ED6-8CC4-7C015A47CBC1}"/>
              </a:ext>
            </a:extLst>
          </p:cNvPr>
          <p:cNvGrpSpPr/>
          <p:nvPr/>
        </p:nvGrpSpPr>
        <p:grpSpPr>
          <a:xfrm>
            <a:off x="12415759" y="4256708"/>
            <a:ext cx="2428215" cy="832920"/>
            <a:chOff x="1106494" y="3892344"/>
            <a:chExt cx="2428215" cy="8329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47C463-705C-477F-A6F8-44AAFE8C2FF7}"/>
                </a:ext>
              </a:extLst>
            </p:cNvPr>
            <p:cNvSpPr/>
            <p:nvPr/>
          </p:nvSpPr>
          <p:spPr>
            <a:xfrm>
              <a:off x="1106494" y="3892344"/>
              <a:ext cx="1612801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Refresh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Reset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기능수행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사용자 권한제어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3CA4855-0750-43A9-9129-FD622E3A21FA}"/>
                </a:ext>
              </a:extLst>
            </p:cNvPr>
            <p:cNvGrpSpPr/>
            <p:nvPr/>
          </p:nvGrpSpPr>
          <p:grpSpPr>
            <a:xfrm>
              <a:off x="2511551" y="4227557"/>
              <a:ext cx="1023158" cy="215900"/>
              <a:chOff x="2321051" y="7598408"/>
              <a:chExt cx="1023158" cy="21590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150151B-3F45-4FCE-AEEE-7D2174D8E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6209" y="7698738"/>
                <a:ext cx="1008000" cy="0"/>
              </a:xfrm>
              <a:prstGeom prst="line">
                <a:avLst/>
              </a:prstGeom>
              <a:ln w="6350" cap="flat" cmpd="sng">
                <a:solidFill>
                  <a:srgbClr val="FF3300"/>
                </a:solidFill>
                <a:prstDash val="dash"/>
                <a:headEnd type="oval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D955898-498E-4BCF-B7E6-C53A931D0665}"/>
                  </a:ext>
                </a:extLst>
              </p:cNvPr>
              <p:cNvSpPr/>
              <p:nvPr/>
            </p:nvSpPr>
            <p:spPr>
              <a:xfrm>
                <a:off x="2321051" y="7598408"/>
                <a:ext cx="0" cy="215900"/>
              </a:xfrm>
              <a:custGeom>
                <a:avLst/>
                <a:gdLst>
                  <a:gd name="connsiteX0" fmla="*/ 0 w 0"/>
                  <a:gd name="connsiteY0" fmla="*/ 0 h 215900"/>
                  <a:gd name="connsiteX1" fmla="*/ 0 w 0"/>
                  <a:gd name="connsiteY1" fmla="*/ 21590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15900">
                    <a:moveTo>
                      <a:pt x="0" y="0"/>
                    </a:moveTo>
                    <a:lnTo>
                      <a:pt x="0" y="215900"/>
                    </a:lnTo>
                  </a:path>
                </a:pathLst>
              </a:custGeom>
              <a:ln w="85725" cap="flat" cmpd="sng">
                <a:solidFill>
                  <a:srgbClr val="FF3300"/>
                </a:solidFill>
                <a:prstDash val="dash"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2A83F3-5C65-444A-B8A2-1691E2BB965C}"/>
              </a:ext>
            </a:extLst>
          </p:cNvPr>
          <p:cNvSpPr>
            <a:spLocks/>
          </p:cNvSpPr>
          <p:nvPr/>
        </p:nvSpPr>
        <p:spPr>
          <a:xfrm>
            <a:off x="13159362" y="5605673"/>
            <a:ext cx="2571115" cy="2308647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801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House Lease </a:t>
            </a:r>
            <a:r>
              <a:rPr sz="1801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endParaRPr lang="ko-KR" altLang="en-US" sz="1801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Lease Button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click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하면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Transaction이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발생하고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나의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계정으로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저장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-&gt; Purchased Button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으로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변경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(disabled </a:t>
            </a:r>
            <a:r>
              <a:rPr sz="1600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상태</a:t>
            </a:r>
            <a:r>
              <a:rPr sz="16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1600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988B068-C5C8-4CC6-9AEC-98DAF34DF993}"/>
              </a:ext>
            </a:extLst>
          </p:cNvPr>
          <p:cNvGrpSpPr/>
          <p:nvPr/>
        </p:nvGrpSpPr>
        <p:grpSpPr>
          <a:xfrm>
            <a:off x="12883672" y="149902"/>
            <a:ext cx="2289775" cy="577530"/>
            <a:chOff x="9877991" y="893895"/>
            <a:chExt cx="2289775" cy="5775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538037-CBC6-4F8C-AB98-7D17A1A758BD}"/>
                </a:ext>
              </a:extLst>
            </p:cNvPr>
            <p:cNvSpPr/>
            <p:nvPr/>
          </p:nvSpPr>
          <p:spPr>
            <a:xfrm>
              <a:off x="9914971" y="893895"/>
              <a:ext cx="2252795" cy="5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Sprite Purchase </a:t>
              </a:r>
              <a:r>
                <a:rPr lang="en-US" altLang="ko-KR" sz="1100" b="1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DApp</a:t>
              </a:r>
              <a:endParaRPr lang="en-US" altLang="ko-KR" sz="1100" b="1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  <a:ea typeface="Arial" charset="0"/>
                </a:rPr>
                <a:t>Truffle, React.js</a:t>
              </a:r>
              <a:endPara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094C95A-C5E9-43C4-9166-7376B77D9332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17300B4-20B9-4BC1-8F7B-06A5DE8C333D}"/>
              </a:ext>
            </a:extLst>
          </p:cNvPr>
          <p:cNvGrpSpPr/>
          <p:nvPr/>
        </p:nvGrpSpPr>
        <p:grpSpPr>
          <a:xfrm>
            <a:off x="10023124" y="1822556"/>
            <a:ext cx="2289775" cy="831446"/>
            <a:chOff x="9877991" y="893895"/>
            <a:chExt cx="2289775" cy="8314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E8849FB-BC8B-42FF-B563-0DBD47A6AFD6}"/>
                </a:ext>
              </a:extLst>
            </p:cNvPr>
            <p:cNvSpPr/>
            <p:nvPr/>
          </p:nvSpPr>
          <p:spPr>
            <a:xfrm>
              <a:off x="9914971" y="893895"/>
              <a:ext cx="2252795" cy="831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‘Reset’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en-US" altLang="ko-KR" sz="1100" dirty="0" err="1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</a:rPr>
                <a:t>resetAsset</a:t>
              </a: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</a:rPr>
                <a:t>함수 이용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Arial" charset="0"/>
                </a:rPr>
                <a:t>계정 초기화 기능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9BFCA94-944C-4CC9-A8F6-1B0AF4AF84B2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00B9B38-1881-4D09-BEDE-6D2281A9F323}"/>
              </a:ext>
            </a:extLst>
          </p:cNvPr>
          <p:cNvCxnSpPr>
            <a:cxnSpLocks/>
          </p:cNvCxnSpPr>
          <p:nvPr/>
        </p:nvCxnSpPr>
        <p:spPr>
          <a:xfrm>
            <a:off x="7976646" y="2105467"/>
            <a:ext cx="2032794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dash"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3CBF7572-EAB1-4F4E-BF40-3D67340EA6A0}"/>
              </a:ext>
            </a:extLst>
          </p:cNvPr>
          <p:cNvSpPr/>
          <p:nvPr/>
        </p:nvSpPr>
        <p:spPr>
          <a:xfrm>
            <a:off x="13695927" y="2546109"/>
            <a:ext cx="0" cy="215900"/>
          </a:xfrm>
          <a:custGeom>
            <a:avLst/>
            <a:gdLst>
              <a:gd name="connsiteX0" fmla="*/ 0 w 0"/>
              <a:gd name="connsiteY0" fmla="*/ 0 h 215900"/>
              <a:gd name="connsiteX1" fmla="*/ 0 w 0"/>
              <a:gd name="connsiteY1" fmla="*/ 2159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85725" cap="flat" cmpd="sng">
            <a:solidFill>
              <a:srgbClr val="FF3300"/>
            </a:solidFill>
            <a:prstDash val="solid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88434D-3907-4D32-9FF7-0505E1BE3630}"/>
              </a:ext>
            </a:extLst>
          </p:cNvPr>
          <p:cNvGrpSpPr/>
          <p:nvPr/>
        </p:nvGrpSpPr>
        <p:grpSpPr>
          <a:xfrm>
            <a:off x="10023124" y="4440201"/>
            <a:ext cx="2289775" cy="1700466"/>
            <a:chOff x="9877991" y="893895"/>
            <a:chExt cx="2289775" cy="170046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F5E0C2-60F8-4BCB-87ED-315399E0BA25}"/>
                </a:ext>
              </a:extLst>
            </p:cNvPr>
            <p:cNvSpPr/>
            <p:nvPr/>
          </p:nvSpPr>
          <p:spPr>
            <a:xfrm>
              <a:off x="9914971" y="893895"/>
              <a:ext cx="2252795" cy="1700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‘Lease’ 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클릭 시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1) TX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발생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2)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해당 내용 계정에 저장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3)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버튼내용 및 상태 변경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/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‘Purchased Button’</a:t>
              </a:r>
            </a:p>
            <a:p>
              <a:pPr defTabSz="914423" eaLnBrk="0"/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(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이용불가상태</a:t>
              </a: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F3FD304-11B5-4DF3-805D-A530DB16ADF0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505EC7-9E3C-4ED4-A59B-35CCAE8712AE}"/>
              </a:ext>
            </a:extLst>
          </p:cNvPr>
          <p:cNvCxnSpPr>
            <a:cxnSpLocks/>
          </p:cNvCxnSpPr>
          <p:nvPr/>
        </p:nvCxnSpPr>
        <p:spPr>
          <a:xfrm>
            <a:off x="7963946" y="4740318"/>
            <a:ext cx="2032794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dash"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7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B5B1CC-EBF7-4D39-9EB3-92000BCE7F1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436315" flipH="1">
            <a:off x="348453" y="-297000"/>
            <a:ext cx="72000" cy="7452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88434D-3907-4D32-9FF7-0505E1BE3630}"/>
              </a:ext>
            </a:extLst>
          </p:cNvPr>
          <p:cNvGrpSpPr/>
          <p:nvPr/>
        </p:nvGrpSpPr>
        <p:grpSpPr>
          <a:xfrm>
            <a:off x="12867924" y="5848087"/>
            <a:ext cx="2289775" cy="1700466"/>
            <a:chOff x="9877991" y="893895"/>
            <a:chExt cx="2289775" cy="170046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F5E0C2-60F8-4BCB-87ED-315399E0BA25}"/>
                </a:ext>
              </a:extLst>
            </p:cNvPr>
            <p:cNvSpPr/>
            <p:nvPr/>
          </p:nvSpPr>
          <p:spPr>
            <a:xfrm>
              <a:off x="9914971" y="893895"/>
              <a:ext cx="2252795" cy="1700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‘Lease’ 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b="1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클릭 시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1) TX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발생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2)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해당 내용 계정에 저장</a:t>
              </a:r>
            </a:p>
            <a:p>
              <a:pPr defTabSz="914423" eaLnBrk="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3) 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버튼내용 및 상태 변경</a:t>
              </a:r>
              <a:endPara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defTabSz="914423" eaLnBrk="0"/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‘Purchased Button’</a:t>
              </a:r>
            </a:p>
            <a:p>
              <a:pPr defTabSz="914423" eaLnBrk="0"/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(</a:t>
              </a:r>
              <a:r>
                <a:rPr lang="ko-KR" altLang="en-US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이용불가상태</a:t>
              </a:r>
              <a:r>
                <a:rPr lang="en-US" altLang="ko-KR" sz="1100" dirty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F3FD304-11B5-4DF3-805D-A530DB16ADF0}"/>
                </a:ext>
              </a:extLst>
            </p:cNvPr>
            <p:cNvSpPr/>
            <p:nvPr/>
          </p:nvSpPr>
          <p:spPr>
            <a:xfrm>
              <a:off x="9877991" y="1075447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F96AE3B-8780-48F0-9CE4-BF52519F110C}"/>
              </a:ext>
            </a:extLst>
          </p:cNvPr>
          <p:cNvGrpSpPr/>
          <p:nvPr/>
        </p:nvGrpSpPr>
        <p:grpSpPr>
          <a:xfrm>
            <a:off x="810494" y="582258"/>
            <a:ext cx="10350992" cy="519451"/>
            <a:chOff x="810494" y="582258"/>
            <a:chExt cx="10350992" cy="51945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AA31EA2-F3C3-43F6-926E-C114C79FB7E1}"/>
                </a:ext>
              </a:extLst>
            </p:cNvPr>
            <p:cNvGrpSpPr/>
            <p:nvPr/>
          </p:nvGrpSpPr>
          <p:grpSpPr>
            <a:xfrm>
              <a:off x="810494" y="582258"/>
              <a:ext cx="2199406" cy="519451"/>
              <a:chOff x="810494" y="582258"/>
              <a:chExt cx="2199406" cy="519451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9B24EF5-D3CE-420A-9155-33E70C30A9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949" y="638137"/>
                <a:ext cx="1803951" cy="388570"/>
              </a:xfrm>
              <a:prstGeom prst="rect">
                <a:avLst/>
              </a:prstGeom>
            </p:spPr>
            <p:txBody>
              <a:bodyPr vert="horz" wrap="square" lIns="91440" tIns="45721" rIns="91440" bIns="45721" numCol="1" anchor="t">
                <a:spAutoFit/>
              </a:bodyPr>
              <a:lstStyle/>
              <a:p>
                <a:pPr defTabSz="914423" eaLnBrk="0">
                  <a:lnSpc>
                    <a:spcPct val="150000"/>
                  </a:lnSpc>
                </a:pPr>
                <a:r>
                  <a:rPr lang="en-US" altLang="ko-KR" sz="1400" dirty="0">
                    <a:ln w="19050">
                      <a:solidFill>
                        <a:schemeClr val="tx1"/>
                      </a:solidFill>
                    </a:ln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DMD Plan</a:t>
                </a:r>
                <a:endParaRPr lang="ko-KR" altLang="en-US" sz="1400" dirty="0">
                  <a:ln w="19050">
                    <a:solidFill>
                      <a:schemeClr val="tx1"/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BFA8969-B6D6-4FEE-AD58-B313B3E6C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0494" y="582258"/>
                <a:ext cx="460040" cy="519451"/>
              </a:xfrm>
              <a:prstGeom prst="rect">
                <a:avLst/>
              </a:prstGeom>
            </p:spPr>
          </p:pic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E7AC8D7-CCEE-47A4-84BD-8C7815737A21}"/>
                </a:ext>
              </a:extLst>
            </p:cNvPr>
            <p:cNvSpPr/>
            <p:nvPr/>
          </p:nvSpPr>
          <p:spPr>
            <a:xfrm flipV="1">
              <a:off x="1009650" y="925831"/>
              <a:ext cx="10151836" cy="45719"/>
            </a:xfrm>
            <a:custGeom>
              <a:avLst/>
              <a:gdLst>
                <a:gd name="connsiteX0" fmla="*/ 0 w 7505700"/>
                <a:gd name="connsiteY0" fmla="*/ 0 h 0"/>
                <a:gd name="connsiteX1" fmla="*/ 7505700 w 7505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073412-D9CA-4B08-8254-55B09C8FEBBC}"/>
              </a:ext>
            </a:extLst>
          </p:cNvPr>
          <p:cNvGrpSpPr/>
          <p:nvPr/>
        </p:nvGrpSpPr>
        <p:grpSpPr>
          <a:xfrm>
            <a:off x="1320525" y="1166597"/>
            <a:ext cx="7340400" cy="4968000"/>
            <a:chOff x="2425800" y="945000"/>
            <a:chExt cx="7340400" cy="4968000"/>
          </a:xfrm>
        </p:grpSpPr>
        <p:pic>
          <p:nvPicPr>
            <p:cNvPr id="57" name="그림 56" descr="C:/Users/class3/AppData/Roaming/PolarisOffice/ETemp/904_12493760/fImage12387671651054.png">
              <a:extLst>
                <a:ext uri="{FF2B5EF4-FFF2-40B4-BE49-F238E27FC236}">
                  <a16:creationId xmlns:a16="http://schemas.microsoft.com/office/drawing/2014/main" id="{EFD7E27F-B6C7-4AC0-BE85-02DF1B55D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31076" y="1500690"/>
              <a:ext cx="5129849" cy="3919512"/>
            </a:xfrm>
            <a:prstGeom prst="rect">
              <a:avLst/>
            </a:prstGeom>
            <a:noFill/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300C637-A6A7-4B58-81DB-8FAF8993EF9B}"/>
                </a:ext>
              </a:extLst>
            </p:cNvPr>
            <p:cNvGrpSpPr/>
            <p:nvPr/>
          </p:nvGrpSpPr>
          <p:grpSpPr>
            <a:xfrm>
              <a:off x="2425800" y="945000"/>
              <a:ext cx="7340400" cy="4968000"/>
              <a:chOff x="2272665" y="1263015"/>
              <a:chExt cx="7340400" cy="4968000"/>
            </a:xfrm>
          </p:grpSpPr>
          <p:pic>
            <p:nvPicPr>
              <p:cNvPr id="59" name="그림 58" descr="C:/Users/class3/AppData/Roaming/PolarisOffice/ETemp/904_12493760/fImage212431974209.png">
                <a:extLst>
                  <a:ext uri="{FF2B5EF4-FFF2-40B4-BE49-F238E27FC236}">
                    <a16:creationId xmlns:a16="http://schemas.microsoft.com/office/drawing/2014/main" id="{02F4DF3A-A73C-4072-AC88-7A53C4E2BF20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2665" y="1263015"/>
                <a:ext cx="7340400" cy="4968000"/>
              </a:xfrm>
              <a:prstGeom prst="rect">
                <a:avLst/>
              </a:prstGeom>
              <a:noFill/>
            </p:spPr>
          </p:pic>
          <p:pic>
            <p:nvPicPr>
              <p:cNvPr id="60" name="그림 59" descr="C:/Users/class3/AppData/Roaming/PolarisOffice/ETemp/904_12493760/fImage12387671651054.png">
                <a:extLst>
                  <a:ext uri="{FF2B5EF4-FFF2-40B4-BE49-F238E27FC236}">
                    <a16:creationId xmlns:a16="http://schemas.microsoft.com/office/drawing/2014/main" id="{0A5F1E2A-3C8E-47DC-8715-53DBFEE07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377941" y="1818705"/>
                <a:ext cx="5129849" cy="391951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F0D7253-36B1-4822-8805-650EB6B9E9EA}"/>
              </a:ext>
            </a:extLst>
          </p:cNvPr>
          <p:cNvSpPr>
            <a:spLocks/>
          </p:cNvSpPr>
          <p:nvPr/>
        </p:nvSpPr>
        <p:spPr>
          <a:xfrm>
            <a:off x="13473618" y="2379185"/>
            <a:ext cx="2430145" cy="375811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endParaRPr lang="ko-KR" altLang="en-US" sz="1401" b="1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B57462-ED7A-47C1-8F7E-E07096143F7B}"/>
              </a:ext>
            </a:extLst>
          </p:cNvPr>
          <p:cNvSpPr>
            <a:spLocks/>
          </p:cNvSpPr>
          <p:nvPr/>
        </p:nvSpPr>
        <p:spPr>
          <a:xfrm>
            <a:off x="12421422" y="2385535"/>
            <a:ext cx="4016375" cy="4109332"/>
          </a:xfrm>
          <a:prstGeom prst="rect">
            <a:avLst/>
          </a:prstGeom>
        </p:spPr>
        <p:txBody>
          <a:bodyPr vert="horz" wrap="square" lIns="91440" tIns="45721" rIns="91440" bIns="45721" numCol="1" anchor="t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1. code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다운로드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부연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설명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추가할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것.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2.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향후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코드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다운로드를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하려면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token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을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내야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되며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, 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과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코드소스를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올린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사람은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token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을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받게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되며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, 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 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토큰을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이용해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쇼핑을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할 수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있다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3.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체험할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수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있는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DApp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추가할</a:t>
            </a: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것.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  <a:p>
            <a:pPr defTabSz="914423" eaLnBrk="0">
              <a:lnSpc>
                <a:spcPct val="150000"/>
              </a:lnSpc>
            </a:pPr>
            <a:r>
              <a:rPr sz="1600" b="1" dirty="0">
                <a:solidFill>
                  <a:schemeClr val="bg2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  </a:t>
            </a:r>
            <a:endParaRPr lang="ko-KR" altLang="en-US" sz="1600" b="1" dirty="0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8849FB-BC8B-42FF-B563-0DBD47A6AFD6}"/>
              </a:ext>
            </a:extLst>
          </p:cNvPr>
          <p:cNvSpPr/>
          <p:nvPr/>
        </p:nvSpPr>
        <p:spPr>
          <a:xfrm>
            <a:off x="7936693" y="2178266"/>
            <a:ext cx="3100459" cy="261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Code 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후 부연 설명 추가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체험 </a:t>
            </a:r>
            <a:r>
              <a:rPr lang="en-US" altLang="ko-KR" sz="1100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defTabSz="914423" eaLnBrk="0">
              <a:lnSpc>
                <a:spcPct val="150000"/>
              </a:lnSpc>
            </a:pPr>
            <a:endParaRPr lang="ko-KR" altLang="en-US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 다운로드 시 </a:t>
            </a:r>
            <a:r>
              <a:rPr lang="ko-KR" altLang="en-US" sz="1100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유져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토큰 소모 기능 추가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defTabSz="914423" eaLnBrk="0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토큰으로 이용가능한 쇼핑몰 마련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defTabSz="914423" eaLnBrk="0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100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유져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토큰 수입 가능 기능 추가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100" dirty="0">
              <a:solidFill>
                <a:schemeClr val="bg2">
                  <a:lumMod val="50000"/>
                  <a:lumOff val="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defTabSz="914423" eaLnBrk="0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-  </a:t>
            </a:r>
            <a:r>
              <a:rPr lang="en-US" altLang="ko-KR" sz="1100" dirty="0" err="1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Dapp</a:t>
            </a:r>
            <a:r>
              <a:rPr lang="en-US" altLang="ko-KR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  <a:lumOff val="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코드소스 업로드 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858477-60DA-45B2-8711-B5FC47816FB1}"/>
              </a:ext>
            </a:extLst>
          </p:cNvPr>
          <p:cNvGrpSpPr/>
          <p:nvPr/>
        </p:nvGrpSpPr>
        <p:grpSpPr>
          <a:xfrm>
            <a:off x="7820076" y="2243364"/>
            <a:ext cx="0" cy="2575378"/>
            <a:chOff x="7820076" y="2286906"/>
            <a:chExt cx="0" cy="2575378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9BFCA94-944C-4CC9-A8F6-1B0AF4AF84B2}"/>
                </a:ext>
              </a:extLst>
            </p:cNvPr>
            <p:cNvSpPr/>
            <p:nvPr/>
          </p:nvSpPr>
          <p:spPr>
            <a:xfrm>
              <a:off x="7820076" y="2286906"/>
              <a:ext cx="0" cy="215900"/>
            </a:xfrm>
            <a:custGeom>
              <a:avLst/>
              <a:gdLst>
                <a:gd name="connsiteX0" fmla="*/ 0 w 0"/>
                <a:gd name="connsiteY0" fmla="*/ 0 h 215900"/>
                <a:gd name="connsiteX1" fmla="*/ 0 w 0"/>
                <a:gd name="connsiteY1" fmla="*/ 21590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85725" cap="flat" cmpd="sng">
              <a:solidFill>
                <a:srgbClr val="FF3300"/>
              </a:solidFill>
              <a:prstDash val="solid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A7F28B3-0FF7-450A-86A5-0FAB9840A2FE}"/>
                </a:ext>
              </a:extLst>
            </p:cNvPr>
            <p:cNvSpPr/>
            <p:nvPr/>
          </p:nvSpPr>
          <p:spPr>
            <a:xfrm>
              <a:off x="7820076" y="2394856"/>
              <a:ext cx="0" cy="2467428"/>
            </a:xfrm>
            <a:custGeom>
              <a:avLst/>
              <a:gdLst>
                <a:gd name="connsiteX0" fmla="*/ 0 w 0"/>
                <a:gd name="connsiteY0" fmla="*/ 0 h 2467428"/>
                <a:gd name="connsiteX1" fmla="*/ 0 w 0"/>
                <a:gd name="connsiteY1" fmla="*/ 2467428 h 246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467428">
                  <a:moveTo>
                    <a:pt x="0" y="0"/>
                  </a:moveTo>
                  <a:lnTo>
                    <a:pt x="0" y="2467428"/>
                  </a:lnTo>
                </a:path>
              </a:pathLst>
            </a:cu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798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Pages>9</Pages>
  <Words>1017</Words>
  <Characters>0</Characters>
  <Application>Microsoft Office PowerPoint</Application>
  <DocSecurity>0</DocSecurity>
  <PresentationFormat>와이드스크린</PresentationFormat>
  <Lines>0</Lines>
  <Paragraphs>252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Rix모던고딕 L</vt:lpstr>
      <vt:lpstr>나눔고딕 ExtraBold</vt:lpstr>
      <vt:lpstr>나눔바른고딕 Light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rectangle things</dc:title>
  <dc:creator>전 상욱</dc:creator>
  <cp:lastModifiedBy>cho woojin</cp:lastModifiedBy>
  <cp:revision>50</cp:revision>
  <dcterms:modified xsi:type="dcterms:W3CDTF">2019-10-09T16:12:02Z</dcterms:modified>
</cp:coreProperties>
</file>